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5"/>
  </p:sldMasterIdLst>
  <p:notesMasterIdLst>
    <p:notesMasterId r:id="rId176"/>
  </p:notesMasterIdLst>
  <p:handoutMasterIdLst>
    <p:handoutMasterId r:id="rId177"/>
  </p:handoutMasterIdLst>
  <p:sldIdLst>
    <p:sldId id="627" r:id="rId6"/>
    <p:sldId id="628" r:id="rId7"/>
    <p:sldId id="625" r:id="rId8"/>
    <p:sldId id="626" r:id="rId9"/>
    <p:sldId id="450" r:id="rId10"/>
    <p:sldId id="350" r:id="rId11"/>
    <p:sldId id="451" r:id="rId12"/>
    <p:sldId id="452" r:id="rId13"/>
    <p:sldId id="453" r:id="rId14"/>
    <p:sldId id="349" r:id="rId15"/>
    <p:sldId id="352" r:id="rId16"/>
    <p:sldId id="454" r:id="rId17"/>
    <p:sldId id="455" r:id="rId18"/>
    <p:sldId id="460" r:id="rId19"/>
    <p:sldId id="461" r:id="rId20"/>
    <p:sldId id="456" r:id="rId21"/>
    <p:sldId id="462" r:id="rId22"/>
    <p:sldId id="457" r:id="rId23"/>
    <p:sldId id="458" r:id="rId24"/>
    <p:sldId id="463" r:id="rId25"/>
    <p:sldId id="464" r:id="rId26"/>
    <p:sldId id="473" r:id="rId27"/>
    <p:sldId id="478" r:id="rId28"/>
    <p:sldId id="477" r:id="rId29"/>
    <p:sldId id="474" r:id="rId30"/>
    <p:sldId id="475" r:id="rId31"/>
    <p:sldId id="465" r:id="rId32"/>
    <p:sldId id="466" r:id="rId33"/>
    <p:sldId id="479" r:id="rId34"/>
    <p:sldId id="480" r:id="rId35"/>
    <p:sldId id="467" r:id="rId36"/>
    <p:sldId id="468" r:id="rId37"/>
    <p:sldId id="481" r:id="rId38"/>
    <p:sldId id="469" r:id="rId39"/>
    <p:sldId id="470" r:id="rId40"/>
    <p:sldId id="471" r:id="rId41"/>
    <p:sldId id="472" r:id="rId42"/>
    <p:sldId id="482" r:id="rId43"/>
    <p:sldId id="483" r:id="rId44"/>
    <p:sldId id="484" r:id="rId45"/>
    <p:sldId id="485" r:id="rId46"/>
    <p:sldId id="486" r:id="rId47"/>
    <p:sldId id="487" r:id="rId48"/>
    <p:sldId id="488" r:id="rId49"/>
    <p:sldId id="489" r:id="rId50"/>
    <p:sldId id="490" r:id="rId51"/>
    <p:sldId id="491" r:id="rId52"/>
    <p:sldId id="492" r:id="rId53"/>
    <p:sldId id="500" r:id="rId54"/>
    <p:sldId id="501" r:id="rId55"/>
    <p:sldId id="493" r:id="rId56"/>
    <p:sldId id="494" r:id="rId57"/>
    <p:sldId id="495" r:id="rId58"/>
    <p:sldId id="502" r:id="rId59"/>
    <p:sldId id="507" r:id="rId60"/>
    <p:sldId id="503" r:id="rId61"/>
    <p:sldId id="505" r:id="rId62"/>
    <p:sldId id="506" r:id="rId63"/>
    <p:sldId id="504" r:id="rId64"/>
    <p:sldId id="496" r:id="rId65"/>
    <p:sldId id="498" r:id="rId66"/>
    <p:sldId id="499" r:id="rId67"/>
    <p:sldId id="508" r:id="rId68"/>
    <p:sldId id="509" r:id="rId69"/>
    <p:sldId id="543" r:id="rId70"/>
    <p:sldId id="510" r:id="rId71"/>
    <p:sldId id="511" r:id="rId72"/>
    <p:sldId id="512" r:id="rId73"/>
    <p:sldId id="513" r:id="rId74"/>
    <p:sldId id="544" r:id="rId75"/>
    <p:sldId id="515" r:id="rId76"/>
    <p:sldId id="516" r:id="rId77"/>
    <p:sldId id="517" r:id="rId78"/>
    <p:sldId id="518" r:id="rId79"/>
    <p:sldId id="519" r:id="rId80"/>
    <p:sldId id="520" r:id="rId81"/>
    <p:sldId id="521" r:id="rId82"/>
    <p:sldId id="522" r:id="rId83"/>
    <p:sldId id="523" r:id="rId84"/>
    <p:sldId id="524" r:id="rId85"/>
    <p:sldId id="525" r:id="rId86"/>
    <p:sldId id="526" r:id="rId87"/>
    <p:sldId id="527" r:id="rId88"/>
    <p:sldId id="545" r:id="rId89"/>
    <p:sldId id="528" r:id="rId90"/>
    <p:sldId id="529" r:id="rId91"/>
    <p:sldId id="532" r:id="rId92"/>
    <p:sldId id="538" r:id="rId93"/>
    <p:sldId id="546" r:id="rId94"/>
    <p:sldId id="547" r:id="rId95"/>
    <p:sldId id="548" r:id="rId96"/>
    <p:sldId id="539" r:id="rId97"/>
    <p:sldId id="540" r:id="rId98"/>
    <p:sldId id="541" r:id="rId99"/>
    <p:sldId id="542" r:id="rId100"/>
    <p:sldId id="533" r:id="rId101"/>
    <p:sldId id="549" r:id="rId102"/>
    <p:sldId id="551" r:id="rId103"/>
    <p:sldId id="552" r:id="rId104"/>
    <p:sldId id="553" r:id="rId105"/>
    <p:sldId id="554" r:id="rId106"/>
    <p:sldId id="555" r:id="rId107"/>
    <p:sldId id="556" r:id="rId108"/>
    <p:sldId id="534" r:id="rId109"/>
    <p:sldId id="535" r:id="rId110"/>
    <p:sldId id="536" r:id="rId111"/>
    <p:sldId id="537" r:id="rId112"/>
    <p:sldId id="557" r:id="rId113"/>
    <p:sldId id="558" r:id="rId114"/>
    <p:sldId id="572" r:id="rId115"/>
    <p:sldId id="579" r:id="rId116"/>
    <p:sldId id="559" r:id="rId117"/>
    <p:sldId id="560" r:id="rId118"/>
    <p:sldId id="561" r:id="rId119"/>
    <p:sldId id="562" r:id="rId120"/>
    <p:sldId id="563" r:id="rId121"/>
    <p:sldId id="564" r:id="rId122"/>
    <p:sldId id="565" r:id="rId123"/>
    <p:sldId id="566" r:id="rId124"/>
    <p:sldId id="573" r:id="rId125"/>
    <p:sldId id="580" r:id="rId126"/>
    <p:sldId id="584" r:id="rId127"/>
    <p:sldId id="585" r:id="rId128"/>
    <p:sldId id="586" r:id="rId129"/>
    <p:sldId id="587" r:id="rId130"/>
    <p:sldId id="588" r:id="rId131"/>
    <p:sldId id="567" r:id="rId132"/>
    <p:sldId id="574" r:id="rId133"/>
    <p:sldId id="581" r:id="rId134"/>
    <p:sldId id="589" r:id="rId135"/>
    <p:sldId id="582" r:id="rId136"/>
    <p:sldId id="583" r:id="rId137"/>
    <p:sldId id="575" r:id="rId138"/>
    <p:sldId id="576" r:id="rId139"/>
    <p:sldId id="577" r:id="rId140"/>
    <p:sldId id="578" r:id="rId141"/>
    <p:sldId id="568" r:id="rId142"/>
    <p:sldId id="569" r:id="rId143"/>
    <p:sldId id="570" r:id="rId144"/>
    <p:sldId id="571" r:id="rId145"/>
    <p:sldId id="590" r:id="rId146"/>
    <p:sldId id="591" r:id="rId147"/>
    <p:sldId id="592" r:id="rId148"/>
    <p:sldId id="593" r:id="rId149"/>
    <p:sldId id="594" r:id="rId150"/>
    <p:sldId id="597" r:id="rId151"/>
    <p:sldId id="598" r:id="rId152"/>
    <p:sldId id="595" r:id="rId153"/>
    <p:sldId id="600" r:id="rId154"/>
    <p:sldId id="601" r:id="rId155"/>
    <p:sldId id="602" r:id="rId156"/>
    <p:sldId id="603" r:id="rId157"/>
    <p:sldId id="604" r:id="rId158"/>
    <p:sldId id="596" r:id="rId159"/>
    <p:sldId id="605" r:id="rId160"/>
    <p:sldId id="606" r:id="rId161"/>
    <p:sldId id="607" r:id="rId162"/>
    <p:sldId id="608" r:id="rId163"/>
    <p:sldId id="610" r:id="rId164"/>
    <p:sldId id="609" r:id="rId165"/>
    <p:sldId id="611" r:id="rId166"/>
    <p:sldId id="612" r:id="rId167"/>
    <p:sldId id="613" r:id="rId168"/>
    <p:sldId id="614" r:id="rId169"/>
    <p:sldId id="619" r:id="rId170"/>
    <p:sldId id="620" r:id="rId171"/>
    <p:sldId id="618" r:id="rId172"/>
    <p:sldId id="621" r:id="rId173"/>
    <p:sldId id="622" r:id="rId174"/>
    <p:sldId id="629" r:id="rId17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1pPr>
    <a:lvl2pPr marL="0" marR="0" indent="228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2pPr>
    <a:lvl3pPr marL="0" marR="0" indent="457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3pPr>
    <a:lvl4pPr marL="0" marR="0" indent="685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4pPr>
    <a:lvl5pPr marL="0" marR="0" indent="9144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5pPr>
    <a:lvl6pPr marL="0" marR="0" indent="11430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6pPr>
    <a:lvl7pPr marL="0" marR="0" indent="13716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7pPr>
    <a:lvl8pPr marL="0" marR="0" indent="16002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8pPr>
    <a:lvl9pPr marL="0" marR="0" indent="1828800" algn="l" defTabSz="825500" rtl="0" fontAlgn="auto" latinLnBrk="0" hangingPunct="0">
      <a:lnSpc>
        <a:spcPct val="12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Open Sans"/>
        <a:ea typeface="Open Sans"/>
        <a:cs typeface="Open Sans"/>
        <a:sym typeface="Open Sans"/>
      </a:defRPr>
    </a:lvl9pPr>
  </p:defaultTextStyle>
  <p:modifyVerifier cryptProviderType="rsaAES" cryptAlgorithmClass="hash" cryptAlgorithmType="typeAny" cryptAlgorithmSid="14" spinCount="100000" saltData="wMVSzZrA1yO6YKbN/voFyw==" hashData="50TYVpZ4e+Cw1gVSp624WNffukyMMhbWlJ2YmOvPFUlBBuhxwQkwK898s1DpyOCbDzjL+RAl+pKKYizfoOP5hg=="/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4C4C"/>
    <a:srgbClr val="414C3D"/>
    <a:srgbClr val="0088CE"/>
    <a:srgbClr val="FFFFFF"/>
    <a:srgbClr val="6ABE27"/>
    <a:srgbClr val="F0F0F0"/>
    <a:srgbClr val="E6E6E6"/>
    <a:srgbClr val="1F86C8"/>
    <a:srgbClr val="F47D20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33" autoAdjust="0"/>
    <p:restoredTop sz="61374" autoAdjust="0"/>
  </p:normalViewPr>
  <p:slideViewPr>
    <p:cSldViewPr snapToGrid="0" snapToObjects="1">
      <p:cViewPr varScale="1">
        <p:scale>
          <a:sx n="45" d="100"/>
          <a:sy n="45" d="100"/>
        </p:scale>
        <p:origin x="1984" y="192"/>
      </p:cViewPr>
      <p:guideLst/>
    </p:cSldViewPr>
  </p:slideViewPr>
  <p:outlineViewPr>
    <p:cViewPr>
      <p:scale>
        <a:sx n="33" d="100"/>
        <a:sy n="33" d="100"/>
      </p:scale>
      <p:origin x="0" y="-15677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219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1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181" Type="http://schemas.openxmlformats.org/officeDocument/2006/relationships/tableStyles" Target="tableStyles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slide" Target="slides/slide166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7" Type="http://schemas.openxmlformats.org/officeDocument/2006/relationships/handoutMaster" Target="handoutMasters/handoutMaster1.xml"/><Relationship Id="rId172" Type="http://schemas.openxmlformats.org/officeDocument/2006/relationships/slide" Target="slides/slide167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178" Type="http://schemas.openxmlformats.org/officeDocument/2006/relationships/presProps" Target="presProps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slide" Target="slides/slide168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slide" Target="slides/slide169.xml"/><Relationship Id="rId179" Type="http://schemas.openxmlformats.org/officeDocument/2006/relationships/viewProps" Target="viewProps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80" Type="http://schemas.openxmlformats.org/officeDocument/2006/relationships/theme" Target="theme/theme1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slide" Target="slides/slide170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6" Type="http://schemas.openxmlformats.org/officeDocument/2006/relationships/notesMaster" Target="notesMasters/notesMaster1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Relationship Id="rId1" Type="http://schemas.openxmlformats.org/officeDocument/2006/relationships/customXml" Target="../customXml/item1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5E474A-B09B-48A5-B99C-96FA62E3C35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7B20D9-2F06-4A8A-904D-DF33077C151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83EE1B-B82A-4396-918B-922FA23503A7}" type="datetimeFigureOut">
              <a:rPr lang="en-US" smtClean="0"/>
              <a:t>2/24/19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254B3-80B6-499E-8FDE-C968D4C5F39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50D80-4A89-4A49-B3AF-AA180379D74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0C161-32BD-4B92-AC44-541A5DC908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235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8" name="Shape 10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1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Good afternoon everyone –</a:t>
            </a:r>
          </a:p>
          <a:p>
            <a:r>
              <a:rPr lang="en-US" sz="1200" dirty="0"/>
              <a:t>Thanks for being here…..</a:t>
            </a:r>
          </a:p>
          <a:p>
            <a:endParaRPr lang="en-US" sz="1200" dirty="0"/>
          </a:p>
          <a:p>
            <a:r>
              <a:rPr lang="en-US" sz="1200" dirty="0"/>
              <a:t>We’re going to be looking at Jenkins</a:t>
            </a:r>
          </a:p>
          <a:p>
            <a:r>
              <a:rPr lang="en-US" sz="1200" dirty="0"/>
              <a:t>-- brief intro</a:t>
            </a:r>
          </a:p>
          <a:p>
            <a:r>
              <a:rPr lang="en-US" sz="1200" dirty="0"/>
              <a:t>-- how to care for it</a:t>
            </a:r>
          </a:p>
          <a:p>
            <a:endParaRPr lang="en-US" sz="1200" dirty="0"/>
          </a:p>
          <a:p>
            <a:r>
              <a:rPr lang="en-US" sz="1200" dirty="0"/>
              <a:t>My name is Jeff McKenzie,</a:t>
            </a:r>
          </a:p>
          <a:p>
            <a:r>
              <a:rPr lang="en-US" sz="1200" dirty="0"/>
              <a:t>And I used to be a Principal Consultant </a:t>
            </a:r>
          </a:p>
          <a:p>
            <a:r>
              <a:rPr lang="en-US" sz="1200" dirty="0"/>
              <a:t>At Cardinal Solutions in Columbus Ohio – </a:t>
            </a:r>
          </a:p>
          <a:p>
            <a:r>
              <a:rPr lang="en-US" sz="1200" dirty="0"/>
              <a:t>But acquired in August by Insight</a:t>
            </a:r>
          </a:p>
        </p:txBody>
      </p:sp>
    </p:spTree>
    <p:extLst>
      <p:ext uri="{BB962C8B-B14F-4D97-AF65-F5344CB8AC3E}">
        <p14:creationId xmlns:p14="http://schemas.microsoft.com/office/powerpoint/2010/main" val="3590211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unit of work in Jenkins 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Difference between job/project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-- PROJECT, </a:t>
            </a:r>
            <a:r>
              <a:rPr lang="en-US" dirty="0" err="1"/>
              <a:t>gonna</a:t>
            </a:r>
            <a:r>
              <a:rPr lang="en-US" dirty="0"/>
              <a:t> try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What is a job? examples, *you*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“will Show example of freestyle job”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93404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Add our reindeer parameter…</a:t>
            </a:r>
          </a:p>
        </p:txBody>
      </p:sp>
    </p:spTree>
    <p:extLst>
      <p:ext uri="{BB962C8B-B14F-4D97-AF65-F5344CB8AC3E}">
        <p14:creationId xmlns:p14="http://schemas.microsoft.com/office/powerpoint/2010/main" val="4277880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we add the stages block,</a:t>
            </a:r>
          </a:p>
          <a:p>
            <a:pPr marL="0" indent="0">
              <a:buFontTx/>
              <a:buNone/>
            </a:pPr>
            <a:r>
              <a:rPr lang="en-US" dirty="0"/>
              <a:t>Which is just a way to group commands into sections.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have only one stage, and we can give it a name…</a:t>
            </a:r>
          </a:p>
          <a:p>
            <a:pPr marL="0" indent="0">
              <a:buFontTx/>
              <a:buNone/>
            </a:pPr>
            <a:r>
              <a:rPr lang="en-US" dirty="0"/>
              <a:t>And within a stage, we have steps.</a:t>
            </a:r>
          </a:p>
        </p:txBody>
      </p:sp>
    </p:spTree>
    <p:extLst>
      <p:ext uri="{BB962C8B-B14F-4D97-AF65-F5344CB8AC3E}">
        <p14:creationId xmlns:p14="http://schemas.microsoft.com/office/powerpoint/2010/main" val="385978191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Our first step will be do to the checkout </a:t>
            </a:r>
          </a:p>
          <a:p>
            <a:pPr marL="0" indent="0">
              <a:buFontTx/>
              <a:buNone/>
            </a:pPr>
            <a:r>
              <a:rPr lang="en-US" dirty="0"/>
              <a:t>From the git repository</a:t>
            </a:r>
          </a:p>
        </p:txBody>
      </p:sp>
    </p:spTree>
    <p:extLst>
      <p:ext uri="{BB962C8B-B14F-4D97-AF65-F5344CB8AC3E}">
        <p14:creationId xmlns:p14="http://schemas.microsoft.com/office/powerpoint/2010/main" val="167543202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And the second step is to execute the shell script</a:t>
            </a:r>
          </a:p>
          <a:p>
            <a:pPr marL="0" indent="0">
              <a:buFontTx/>
              <a:buNone/>
            </a:pPr>
            <a:r>
              <a:rPr lang="en-US" dirty="0"/>
              <a:t>Using the SH command and our parameters.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9713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here’s what it looks like back in the pipeline project…</a:t>
            </a:r>
          </a:p>
          <a:p>
            <a:endParaRPr lang="en-US" dirty="0"/>
          </a:p>
          <a:p>
            <a:r>
              <a:rPr lang="en-US" dirty="0"/>
              <a:t>And let’s run that and see what we get</a:t>
            </a:r>
          </a:p>
        </p:txBody>
      </p:sp>
    </p:spTree>
    <p:extLst>
      <p:ext uri="{BB962C8B-B14F-4D97-AF65-F5344CB8AC3E}">
        <p14:creationId xmlns:p14="http://schemas.microsoft.com/office/powerpoint/2010/main" val="223966850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successful build, and if you’ll notice</a:t>
            </a:r>
          </a:p>
          <a:p>
            <a:r>
              <a:rPr lang="en-US" dirty="0"/>
              <a:t>There’s a stage view here as well….</a:t>
            </a:r>
          </a:p>
        </p:txBody>
      </p:sp>
    </p:spTree>
    <p:extLst>
      <p:ext uri="{BB962C8B-B14F-4D97-AF65-F5344CB8AC3E}">
        <p14:creationId xmlns:p14="http://schemas.microsoft.com/office/powerpoint/2010/main" val="428951976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shows the name of the stage</a:t>
            </a:r>
          </a:p>
          <a:p>
            <a:r>
              <a:rPr lang="en-US" dirty="0"/>
              <a:t>And how long it took to run.</a:t>
            </a:r>
          </a:p>
        </p:txBody>
      </p:sp>
    </p:spTree>
    <p:extLst>
      <p:ext uri="{BB962C8B-B14F-4D97-AF65-F5344CB8AC3E}">
        <p14:creationId xmlns:p14="http://schemas.microsoft.com/office/powerpoint/2010/main" val="245288442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go back to our pipeline,</a:t>
            </a:r>
          </a:p>
          <a:p>
            <a:r>
              <a:rPr lang="en-US" dirty="0"/>
              <a:t>There’s another option here for definition…</a:t>
            </a:r>
          </a:p>
        </p:txBody>
      </p:sp>
    </p:spTree>
    <p:extLst>
      <p:ext uri="{BB962C8B-B14F-4D97-AF65-F5344CB8AC3E}">
        <p14:creationId xmlns:p14="http://schemas.microsoft.com/office/powerpoint/2010/main" val="260013488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is “pipeline script from SCM”</a:t>
            </a:r>
          </a:p>
          <a:p>
            <a:r>
              <a:rPr lang="en-US" dirty="0"/>
              <a:t>Or source control management,</a:t>
            </a:r>
          </a:p>
        </p:txBody>
      </p:sp>
    </p:spTree>
    <p:extLst>
      <p:ext uri="{BB962C8B-B14F-4D97-AF65-F5344CB8AC3E}">
        <p14:creationId xmlns:p14="http://schemas.microsoft.com/office/powerpoint/2010/main" val="70493150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choose a git repo where this is coming from,</a:t>
            </a:r>
          </a:p>
          <a:p>
            <a:r>
              <a:rPr lang="en-US" dirty="0"/>
              <a:t>Which is great because it allows us</a:t>
            </a:r>
          </a:p>
          <a:p>
            <a:r>
              <a:rPr lang="en-US" dirty="0"/>
              <a:t>To version control that pipeline script</a:t>
            </a:r>
          </a:p>
          <a:p>
            <a:r>
              <a:rPr lang="en-US" dirty="0"/>
              <a:t>Just like we would with any other code.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408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disclaimer – not a full Jenkins tutorial, but want to set groundwork</a:t>
            </a:r>
          </a:p>
          <a:p>
            <a:r>
              <a:rPr lang="en-US" dirty="0"/>
              <a:t>In case </a:t>
            </a:r>
            <a:r>
              <a:rPr lang="en-US" dirty="0" err="1"/>
              <a:t>ppl</a:t>
            </a:r>
            <a:r>
              <a:rPr lang="en-US" dirty="0"/>
              <a:t> seeing for first time</a:t>
            </a:r>
          </a:p>
          <a:p>
            <a:endParaRPr lang="en-US" dirty="0"/>
          </a:p>
          <a:p>
            <a:r>
              <a:rPr lang="en-US" dirty="0"/>
              <a:t>-- after install, default view</a:t>
            </a:r>
          </a:p>
          <a:p>
            <a:r>
              <a:rPr lang="en-US" dirty="0"/>
              <a:t>-- what you see</a:t>
            </a:r>
          </a:p>
          <a:p>
            <a:r>
              <a:rPr lang="en-US" dirty="0"/>
              <a:t>-- new item, it all starts with that….</a:t>
            </a:r>
          </a:p>
        </p:txBody>
      </p:sp>
    </p:spTree>
    <p:extLst>
      <p:ext uri="{BB962C8B-B14F-4D97-AF65-F5344CB8AC3E}">
        <p14:creationId xmlns:p14="http://schemas.microsoft.com/office/powerpoint/2010/main" val="3648966910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So that’s great and everything,</a:t>
            </a:r>
          </a:p>
          <a:p>
            <a:pPr marL="0" indent="0">
              <a:buFontTx/>
              <a:buNone/>
            </a:pPr>
            <a:r>
              <a:rPr lang="en-US" dirty="0"/>
              <a:t>But Santa still has a problem – </a:t>
            </a:r>
          </a:p>
        </p:txBody>
      </p:sp>
    </p:spTree>
    <p:extLst>
      <p:ext uri="{BB962C8B-B14F-4D97-AF65-F5344CB8AC3E}">
        <p14:creationId xmlns:p14="http://schemas.microsoft.com/office/powerpoint/2010/main" val="138942185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He has to copy this script</a:t>
            </a:r>
          </a:p>
          <a:p>
            <a:pPr marL="0" indent="0">
              <a:buFontTx/>
              <a:buNone/>
            </a:pPr>
            <a:r>
              <a:rPr lang="en-US" dirty="0"/>
              <a:t>to any pipeline project that needs it.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So let’s fix that.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===================</a:t>
            </a:r>
          </a:p>
          <a:p>
            <a:pPr marL="0" indent="0">
              <a:buFontTx/>
              <a:buNone/>
            </a:pPr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File:Mr_Santa_Claus</a:t>
            </a:r>
            <a:r>
              <a:rPr lang="en-US" dirty="0"/>
              <a:t>_(HS85-10-30308).jpg</a:t>
            </a:r>
          </a:p>
          <a:p>
            <a:pPr marL="0" indent="0">
              <a:buFontTx/>
              <a:buNone/>
            </a:pPr>
            <a:r>
              <a:rPr lang="en-US" dirty="0"/>
              <a:t>British Library [Public domain or 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86264321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go to the manage Jenkins page,</a:t>
            </a:r>
          </a:p>
          <a:p>
            <a:r>
              <a:rPr lang="en-US" dirty="0"/>
              <a:t>Into Configure System…</a:t>
            </a:r>
          </a:p>
        </p:txBody>
      </p:sp>
    </p:spTree>
    <p:extLst>
      <p:ext uri="{BB962C8B-B14F-4D97-AF65-F5344CB8AC3E}">
        <p14:creationId xmlns:p14="http://schemas.microsoft.com/office/powerpoint/2010/main" val="1522205906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scroll down a bit,</a:t>
            </a:r>
          </a:p>
          <a:p>
            <a:r>
              <a:rPr lang="en-US" dirty="0"/>
              <a:t>We get to a section called Global Pipeline Libraries</a:t>
            </a:r>
          </a:p>
        </p:txBody>
      </p:sp>
    </p:spTree>
    <p:extLst>
      <p:ext uri="{BB962C8B-B14F-4D97-AF65-F5344CB8AC3E}">
        <p14:creationId xmlns:p14="http://schemas.microsoft.com/office/powerpoint/2010/main" val="309447886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says…</a:t>
            </a:r>
          </a:p>
          <a:p>
            <a:r>
              <a:rPr lang="en-US" dirty="0"/>
              <a:t>Shareable libraries available to any Pipeline jobs</a:t>
            </a:r>
          </a:p>
          <a:p>
            <a:r>
              <a:rPr lang="en-US" dirty="0"/>
              <a:t>Running on this system.</a:t>
            </a:r>
          </a:p>
          <a:p>
            <a:r>
              <a:rPr lang="en-US" dirty="0"/>
              <a:t>That means we can create shared code</a:t>
            </a:r>
          </a:p>
          <a:p>
            <a:r>
              <a:rPr lang="en-US" dirty="0"/>
              <a:t>(written in groovy)</a:t>
            </a:r>
          </a:p>
          <a:p>
            <a:r>
              <a:rPr lang="en-US" dirty="0"/>
              <a:t>Accessible to any pipeline script.</a:t>
            </a:r>
          </a:p>
          <a:p>
            <a:endParaRPr lang="en-US" dirty="0"/>
          </a:p>
          <a:p>
            <a:r>
              <a:rPr lang="en-US" dirty="0"/>
              <a:t>To do that, we click add…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94024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you’ll add information about your library</a:t>
            </a:r>
          </a:p>
          <a:p>
            <a:r>
              <a:rPr lang="en-US" dirty="0"/>
              <a:t>-- a name: we’ll call it Jenkins-lib</a:t>
            </a:r>
          </a:p>
        </p:txBody>
      </p:sp>
    </p:spTree>
    <p:extLst>
      <p:ext uri="{BB962C8B-B14F-4D97-AF65-F5344CB8AC3E}">
        <p14:creationId xmlns:p14="http://schemas.microsoft.com/office/powerpoint/2010/main" val="61368143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21643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Default version refers to version control,</a:t>
            </a:r>
          </a:p>
          <a:p>
            <a:r>
              <a:rPr lang="en-US" dirty="0"/>
              <a:t>So we will just list the master branch</a:t>
            </a:r>
          </a:p>
        </p:txBody>
      </p:sp>
    </p:spTree>
    <p:extLst>
      <p:ext uri="{BB962C8B-B14F-4D97-AF65-F5344CB8AC3E}">
        <p14:creationId xmlns:p14="http://schemas.microsoft.com/office/powerpoint/2010/main" val="181491622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add the git repo</a:t>
            </a:r>
          </a:p>
          <a:p>
            <a:r>
              <a:rPr lang="en-US" dirty="0"/>
              <a:t>we want to pull the shared code from</a:t>
            </a:r>
          </a:p>
        </p:txBody>
      </p:sp>
    </p:spTree>
    <p:extLst>
      <p:ext uri="{BB962C8B-B14F-4D97-AF65-F5344CB8AC3E}">
        <p14:creationId xmlns:p14="http://schemas.microsoft.com/office/powerpoint/2010/main" val="3162250462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we’ll point that to a separate git repo locally</a:t>
            </a:r>
          </a:p>
          <a:p>
            <a:r>
              <a:rPr lang="en-US" dirty="0"/>
              <a:t>And click save</a:t>
            </a:r>
          </a:p>
        </p:txBody>
      </p:sp>
    </p:spTree>
    <p:extLst>
      <p:ext uri="{BB962C8B-B14F-4D97-AF65-F5344CB8AC3E}">
        <p14:creationId xmlns:p14="http://schemas.microsoft.com/office/powerpoint/2010/main" val="1866599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new freestyle project, most basic</a:t>
            </a:r>
          </a:p>
          <a:p>
            <a:endParaRPr lang="en-US" dirty="0"/>
          </a:p>
          <a:p>
            <a:r>
              <a:rPr lang="en-US" dirty="0"/>
              <a:t>-- name, whatever u want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54422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these are our 2 git repos –</a:t>
            </a:r>
          </a:p>
          <a:p>
            <a:r>
              <a:rPr lang="en-US" dirty="0"/>
              <a:t>Santa, which contains our shell script,</a:t>
            </a:r>
          </a:p>
          <a:p>
            <a:endParaRPr lang="en-US" dirty="0"/>
          </a:p>
          <a:p>
            <a:r>
              <a:rPr lang="en-US" dirty="0"/>
              <a:t>And Jenkins-lib, which contains</a:t>
            </a:r>
          </a:p>
          <a:p>
            <a:r>
              <a:rPr lang="en-US" dirty="0"/>
              <a:t>Our global pipeline library</a:t>
            </a:r>
          </a:p>
          <a:p>
            <a:endParaRPr lang="en-US" dirty="0"/>
          </a:p>
          <a:p>
            <a:r>
              <a:rPr lang="en-US" dirty="0"/>
              <a:t>Jenkins expects to see a directory</a:t>
            </a:r>
          </a:p>
          <a:p>
            <a:r>
              <a:rPr lang="en-US" dirty="0"/>
              <a:t>Called VARS, with groovy scripts</a:t>
            </a:r>
          </a:p>
          <a:p>
            <a:r>
              <a:rPr lang="en-US" dirty="0"/>
              <a:t>underneath that</a:t>
            </a:r>
          </a:p>
          <a:p>
            <a:endParaRPr lang="en-US" dirty="0"/>
          </a:p>
          <a:p>
            <a:r>
              <a:rPr lang="en-US" dirty="0"/>
              <a:t>-- let’s look at the reindeer groovy script</a:t>
            </a:r>
          </a:p>
          <a:p>
            <a:r>
              <a:rPr lang="en-US" dirty="0"/>
              <a:t>in the library</a:t>
            </a:r>
          </a:p>
        </p:txBody>
      </p:sp>
    </p:spTree>
    <p:extLst>
      <p:ext uri="{BB962C8B-B14F-4D97-AF65-F5344CB8AC3E}">
        <p14:creationId xmlns:p14="http://schemas.microsoft.com/office/powerpoint/2010/main" val="3504533525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so this is a rewrite of our pipeline script in groovy</a:t>
            </a:r>
          </a:p>
          <a:p>
            <a:pPr marL="0" indent="0">
              <a:buFontTx/>
              <a:buNone/>
            </a:pPr>
            <a:r>
              <a:rPr lang="en-US" dirty="0"/>
              <a:t>Groovy is a scripting language</a:t>
            </a:r>
          </a:p>
          <a:p>
            <a:pPr marL="0" indent="0">
              <a:buFontTx/>
              <a:buNone/>
            </a:pPr>
            <a:r>
              <a:rPr lang="en-US" dirty="0"/>
              <a:t>Similar to ruby,</a:t>
            </a:r>
          </a:p>
          <a:p>
            <a:pPr marL="0" indent="0">
              <a:buFontTx/>
              <a:buNone/>
            </a:pPr>
            <a:r>
              <a:rPr lang="en-US" dirty="0"/>
              <a:t>that runs on the JVM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This is even less code than our pipeline script.</a:t>
            </a:r>
          </a:p>
          <a:p>
            <a:pPr marL="0" indent="0">
              <a:buFontTx/>
              <a:buNone/>
            </a:pPr>
            <a:r>
              <a:rPr lang="en-US" dirty="0"/>
              <a:t>Let’s look at it in more detail.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344028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You create a method using the DEF keyword,</a:t>
            </a:r>
          </a:p>
          <a:p>
            <a:pPr marL="0" indent="0">
              <a:buFontTx/>
              <a:buNone/>
            </a:pPr>
            <a:r>
              <a:rPr lang="en-US" dirty="0"/>
              <a:t>And then name your method “call” --</a:t>
            </a:r>
          </a:p>
          <a:p>
            <a:pPr marL="0" indent="0">
              <a:buFontTx/>
              <a:buNone/>
            </a:pPr>
            <a:r>
              <a:rPr lang="en-US" dirty="0"/>
              <a:t>You refer to the method in Jenkins by the file name</a:t>
            </a:r>
          </a:p>
          <a:p>
            <a:pPr marL="0" indent="0">
              <a:buFontTx/>
              <a:buNone/>
            </a:pPr>
            <a:r>
              <a:rPr lang="en-US" dirty="0"/>
              <a:t>Rather than the actual method name,</a:t>
            </a:r>
          </a:p>
          <a:p>
            <a:pPr marL="0" indent="0">
              <a:buFontTx/>
              <a:buNone/>
            </a:pPr>
            <a:r>
              <a:rPr lang="en-US" dirty="0"/>
              <a:t>Which we will see in a little bit.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We’re going to pass in a Map object called “options”</a:t>
            </a:r>
          </a:p>
          <a:p>
            <a:pPr marL="0" indent="0">
              <a:buFontTx/>
              <a:buNone/>
            </a:pPr>
            <a:r>
              <a:rPr lang="en-US" dirty="0"/>
              <a:t>Which is simply a key-value pair collection.</a:t>
            </a:r>
          </a:p>
          <a:p>
            <a:pPr marL="0" indent="0">
              <a:buFontTx/>
              <a:buNone/>
            </a:pPr>
            <a:r>
              <a:rPr lang="en-US" dirty="0"/>
              <a:t>We can use try and catch,</a:t>
            </a:r>
          </a:p>
          <a:p>
            <a:pPr marL="0" indent="0">
              <a:buFontTx/>
              <a:buNone/>
            </a:pPr>
            <a:r>
              <a:rPr lang="en-US" dirty="0"/>
              <a:t>And the node block in where we place</a:t>
            </a:r>
          </a:p>
          <a:p>
            <a:pPr marL="0" indent="0">
              <a:buFontTx/>
              <a:buNone/>
            </a:pPr>
            <a:r>
              <a:rPr lang="en-US" dirty="0"/>
              <a:t>What will run in the pipeline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26948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we declare two variables –</a:t>
            </a:r>
          </a:p>
          <a:p>
            <a:pPr marL="0" indent="0">
              <a:buFontTx/>
              <a:buNone/>
            </a:pPr>
            <a:r>
              <a:rPr lang="en-US" dirty="0"/>
              <a:t>Greeting and reindeer, that hold our parameters.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984665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we add the stage block –</a:t>
            </a:r>
          </a:p>
          <a:p>
            <a:pPr marL="0" indent="0">
              <a:buFontTx/>
              <a:buNone/>
            </a:pPr>
            <a:r>
              <a:rPr lang="en-US" dirty="0"/>
              <a:t>And here we can actually incorporate </a:t>
            </a:r>
          </a:p>
          <a:p>
            <a:pPr marL="0" indent="0">
              <a:buFontTx/>
              <a:buNone/>
            </a:pPr>
            <a:r>
              <a:rPr lang="en-US" dirty="0"/>
              <a:t>The variable name into the Jenkins output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608061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the git checkout from our </a:t>
            </a:r>
            <a:r>
              <a:rPr lang="en-US" dirty="0" err="1"/>
              <a:t>santa</a:t>
            </a:r>
            <a:r>
              <a:rPr lang="en-US" dirty="0"/>
              <a:t> repo,</a:t>
            </a:r>
          </a:p>
          <a:p>
            <a:pPr marL="0" indent="0">
              <a:buFontTx/>
              <a:buNone/>
            </a:pPr>
            <a:r>
              <a:rPr lang="en-US" dirty="0"/>
              <a:t>to pull our reindeer shell script</a:t>
            </a:r>
          </a:p>
        </p:txBody>
      </p:sp>
    </p:spTree>
    <p:extLst>
      <p:ext uri="{BB962C8B-B14F-4D97-AF65-F5344CB8AC3E}">
        <p14:creationId xmlns:p14="http://schemas.microsoft.com/office/powerpoint/2010/main" val="874306540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And finally our call to the shell script,</a:t>
            </a:r>
          </a:p>
          <a:p>
            <a:pPr marL="0" indent="0">
              <a:buFontTx/>
              <a:buNone/>
            </a:pPr>
            <a:r>
              <a:rPr lang="en-US" dirty="0"/>
              <a:t>Where we can pass the variables in.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Let’s create a new pipeline job and see how this works.</a:t>
            </a:r>
          </a:p>
        </p:txBody>
      </p:sp>
    </p:spTree>
    <p:extLst>
      <p:ext uri="{BB962C8B-B14F-4D97-AF65-F5344CB8AC3E}">
        <p14:creationId xmlns:p14="http://schemas.microsoft.com/office/powerpoint/2010/main" val="16732503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call it Rudolph-pipeline-shared</a:t>
            </a:r>
          </a:p>
        </p:txBody>
      </p:sp>
    </p:spTree>
    <p:extLst>
      <p:ext uri="{BB962C8B-B14F-4D97-AF65-F5344CB8AC3E}">
        <p14:creationId xmlns:p14="http://schemas.microsoft.com/office/powerpoint/2010/main" val="421935239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going to say hello to Rudolph with a shared groovy method.</a:t>
            </a:r>
          </a:p>
        </p:txBody>
      </p:sp>
    </p:spTree>
    <p:extLst>
      <p:ext uri="{BB962C8B-B14F-4D97-AF65-F5344CB8AC3E}">
        <p14:creationId xmlns:p14="http://schemas.microsoft.com/office/powerpoint/2010/main" val="36237883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go down to the pipeline script area</a:t>
            </a:r>
          </a:p>
          <a:p>
            <a:r>
              <a:rPr lang="en-US" dirty="0"/>
              <a:t>And just add a few lines here –</a:t>
            </a:r>
          </a:p>
          <a:p>
            <a:endParaRPr lang="en-US" dirty="0"/>
          </a:p>
          <a:p>
            <a:r>
              <a:rPr lang="en-US" dirty="0"/>
              <a:t>And that’s it –</a:t>
            </a:r>
          </a:p>
          <a:p>
            <a:endParaRPr lang="en-US" dirty="0"/>
          </a:p>
          <a:p>
            <a:r>
              <a:rPr lang="en-US" dirty="0"/>
              <a:t>Lets take a closer look.</a:t>
            </a:r>
          </a:p>
        </p:txBody>
      </p:sp>
    </p:spTree>
    <p:extLst>
      <p:ext uri="{BB962C8B-B14F-4D97-AF65-F5344CB8AC3E}">
        <p14:creationId xmlns:p14="http://schemas.microsoft.com/office/powerpoint/2010/main" val="8942572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first view/screen, what it looks like</a:t>
            </a:r>
          </a:p>
          <a:p>
            <a:endParaRPr lang="en-US" dirty="0"/>
          </a:p>
          <a:p>
            <a:r>
              <a:rPr lang="en-US" dirty="0"/>
              <a:t>-- description</a:t>
            </a:r>
          </a:p>
          <a:p>
            <a:endParaRPr lang="en-US" dirty="0"/>
          </a:p>
          <a:p>
            <a:r>
              <a:rPr lang="en-US" dirty="0"/>
              <a:t>-- build/log history</a:t>
            </a:r>
          </a:p>
        </p:txBody>
      </p:sp>
    </p:spTree>
    <p:extLst>
      <p:ext uri="{BB962C8B-B14F-4D97-AF65-F5344CB8AC3E}">
        <p14:creationId xmlns:p14="http://schemas.microsoft.com/office/powerpoint/2010/main" val="290000366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 first line tells Jenkins you’re executing groovy –</a:t>
            </a:r>
          </a:p>
          <a:p>
            <a:pPr marL="0" indent="0">
              <a:buFontTx/>
              <a:buNone/>
            </a:pPr>
            <a:r>
              <a:rPr lang="en-US" dirty="0"/>
              <a:t>Second line is a reference to the global library</a:t>
            </a:r>
          </a:p>
          <a:p>
            <a:pPr marL="0" indent="0">
              <a:buFontTx/>
              <a:buNone/>
            </a:pPr>
            <a:r>
              <a:rPr lang="en-US" dirty="0"/>
              <a:t>You want to use – (note underscore)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Then you create the map object with the variable values,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And call the method by passing in the options.</a:t>
            </a:r>
          </a:p>
          <a:p>
            <a:pPr marL="0" indent="0">
              <a:buFontTx/>
              <a:buNone/>
            </a:pPr>
            <a:r>
              <a:rPr lang="en-US" dirty="0"/>
              <a:t>Jenkins will look for the file called reindeer</a:t>
            </a:r>
          </a:p>
          <a:p>
            <a:pPr marL="0" indent="0">
              <a:buFontTx/>
              <a:buNone/>
            </a:pPr>
            <a:r>
              <a:rPr lang="en-US" dirty="0"/>
              <a:t>and execute the method in it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Let’s run this and look at the result…</a:t>
            </a:r>
          </a:p>
        </p:txBody>
      </p:sp>
    </p:spTree>
    <p:extLst>
      <p:ext uri="{BB962C8B-B14F-4D97-AF65-F5344CB8AC3E}">
        <p14:creationId xmlns:p14="http://schemas.microsoft.com/office/powerpoint/2010/main" val="266931744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you can see Jenkins is</a:t>
            </a:r>
          </a:p>
          <a:p>
            <a:r>
              <a:rPr lang="en-US" dirty="0"/>
              <a:t>loading the library from git…</a:t>
            </a:r>
          </a:p>
        </p:txBody>
      </p:sp>
    </p:spTree>
    <p:extLst>
      <p:ext uri="{BB962C8B-B14F-4D97-AF65-F5344CB8AC3E}">
        <p14:creationId xmlns:p14="http://schemas.microsoft.com/office/powerpoint/2010/main" val="177249772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it gets changes from the Santa repo…</a:t>
            </a:r>
          </a:p>
        </p:txBody>
      </p:sp>
    </p:spTree>
    <p:extLst>
      <p:ext uri="{BB962C8B-B14F-4D97-AF65-F5344CB8AC3E}">
        <p14:creationId xmlns:p14="http://schemas.microsoft.com/office/powerpoint/2010/main" val="1548382761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it runs our script</a:t>
            </a:r>
          </a:p>
          <a:p>
            <a:r>
              <a:rPr lang="en-US" dirty="0"/>
              <a:t>and we get the expected output…</a:t>
            </a:r>
          </a:p>
        </p:txBody>
      </p:sp>
    </p:spTree>
    <p:extLst>
      <p:ext uri="{BB962C8B-B14F-4D97-AF65-F5344CB8AC3E}">
        <p14:creationId xmlns:p14="http://schemas.microsoft.com/office/powerpoint/2010/main" val="402590541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when we look at the stage view</a:t>
            </a:r>
          </a:p>
          <a:p>
            <a:r>
              <a:rPr lang="en-US" dirty="0"/>
              <a:t>We can see our variable value (Rudolph)</a:t>
            </a:r>
          </a:p>
          <a:p>
            <a:r>
              <a:rPr lang="en-US" dirty="0"/>
              <a:t>Was used to name it.</a:t>
            </a:r>
          </a:p>
        </p:txBody>
      </p:sp>
    </p:spTree>
    <p:extLst>
      <p:ext uri="{BB962C8B-B14F-4D97-AF65-F5344CB8AC3E}">
        <p14:creationId xmlns:p14="http://schemas.microsoft.com/office/powerpoint/2010/main" val="395984979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that’s better – we have a very small project/job</a:t>
            </a:r>
          </a:p>
          <a:p>
            <a:r>
              <a:rPr lang="en-US" dirty="0"/>
              <a:t>That uses shared code and is easy to maintain.</a:t>
            </a:r>
          </a:p>
          <a:p>
            <a:endParaRPr lang="en-US" dirty="0"/>
          </a:p>
          <a:p>
            <a:r>
              <a:rPr lang="en-US" dirty="0"/>
              <a:t>However, we still have to create all those jobs.</a:t>
            </a:r>
          </a:p>
          <a:p>
            <a:endParaRPr lang="en-US" dirty="0"/>
          </a:p>
          <a:p>
            <a:r>
              <a:rPr lang="en-US" dirty="0"/>
              <a:t>Now Santa’s a busy man…</a:t>
            </a:r>
          </a:p>
          <a:p>
            <a:r>
              <a:rPr lang="en-US" dirty="0"/>
              <a:t>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File:HanRenne.JPG</a:t>
            </a:r>
            <a:endParaRPr lang="en-US" dirty="0"/>
          </a:p>
          <a:p>
            <a:r>
              <a:rPr lang="en-US" dirty="0"/>
              <a:t>By </a:t>
            </a:r>
            <a:r>
              <a:rPr lang="en-US" dirty="0" err="1"/>
              <a:t>GrottesdeHan</a:t>
            </a:r>
            <a:r>
              <a:rPr lang="en-US" dirty="0"/>
              <a:t> [CC BY-SA 3.0  (https://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sa</a:t>
            </a:r>
            <a:r>
              <a:rPr lang="en-US" dirty="0"/>
              <a:t>/3.0)], from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419820645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and </a:t>
            </a:r>
            <a:r>
              <a:rPr lang="en-US" dirty="0" err="1"/>
              <a:t>Mrs</a:t>
            </a:r>
            <a:r>
              <a:rPr lang="en-US" dirty="0"/>
              <a:t> </a:t>
            </a:r>
            <a:r>
              <a:rPr lang="en-US" dirty="0" err="1"/>
              <a:t>claus</a:t>
            </a:r>
            <a:r>
              <a:rPr lang="en-US" dirty="0"/>
              <a:t> have a lot to do around Christmas,</a:t>
            </a:r>
          </a:p>
          <a:p>
            <a:r>
              <a:rPr lang="en-US" dirty="0"/>
              <a:t>And he really doesn’t want to have to create millions of individual jobs.</a:t>
            </a:r>
          </a:p>
          <a:p>
            <a:endParaRPr lang="en-US" dirty="0"/>
          </a:p>
          <a:p>
            <a:r>
              <a:rPr lang="en-US" dirty="0"/>
              <a:t>He’s already automated his communication with his reindeer –</a:t>
            </a:r>
          </a:p>
          <a:p>
            <a:endParaRPr lang="en-US" dirty="0"/>
          </a:p>
          <a:p>
            <a:r>
              <a:rPr lang="en-US" dirty="0"/>
              <a:t>Wouldn’t it be nice if he could automate his automation?</a:t>
            </a:r>
          </a:p>
          <a:p>
            <a:endParaRPr lang="en-US" dirty="0"/>
          </a:p>
          <a:p>
            <a:r>
              <a:rPr lang="en-US" dirty="0"/>
              <a:t>Well it turns out he can…</a:t>
            </a:r>
          </a:p>
          <a:p>
            <a:r>
              <a:rPr lang="en-US" dirty="0"/>
              <a:t>====================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/wiki/File:Christmas_came_early_for_one_Alaska_village_151016-Z-MW427-433.jpg</a:t>
            </a:r>
          </a:p>
          <a:p>
            <a:r>
              <a:rPr lang="en-US" dirty="0"/>
              <a:t>By Staff Sgt. Edward </a:t>
            </a:r>
            <a:r>
              <a:rPr lang="en-US" dirty="0" err="1"/>
              <a:t>Eagerton</a:t>
            </a:r>
            <a:r>
              <a:rPr lang="en-US" dirty="0"/>
              <a:t> [Public domain], via Wikimedia Commons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81047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Job DSL plugin for Jenkins.</a:t>
            </a:r>
          </a:p>
          <a:p>
            <a:endParaRPr lang="en-US" dirty="0"/>
          </a:p>
          <a:p>
            <a:r>
              <a:rPr lang="en-US" dirty="0"/>
              <a:t> - a pipeline script allows you to</a:t>
            </a:r>
          </a:p>
          <a:p>
            <a:r>
              <a:rPr lang="en-US" dirty="0"/>
              <a:t>Programmatically control what a job does,</a:t>
            </a:r>
          </a:p>
          <a:p>
            <a:endParaRPr lang="en-US" dirty="0"/>
          </a:p>
          <a:p>
            <a:r>
              <a:rPr lang="en-US" dirty="0"/>
              <a:t>- A job </a:t>
            </a:r>
            <a:r>
              <a:rPr lang="en-US" dirty="0" err="1"/>
              <a:t>dsl</a:t>
            </a:r>
            <a:r>
              <a:rPr lang="en-US" dirty="0"/>
              <a:t> script allows you to </a:t>
            </a:r>
          </a:p>
          <a:p>
            <a:r>
              <a:rPr lang="en-US" dirty="0"/>
              <a:t>Programmatically create jobs themselves.</a:t>
            </a:r>
          </a:p>
        </p:txBody>
      </p:sp>
    </p:spTree>
    <p:extLst>
      <p:ext uri="{BB962C8B-B14F-4D97-AF65-F5344CB8AC3E}">
        <p14:creationId xmlns:p14="http://schemas.microsoft.com/office/powerpoint/2010/main" val="335931491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not built into Jenkins,</a:t>
            </a:r>
          </a:p>
          <a:p>
            <a:r>
              <a:rPr lang="en-US" dirty="0"/>
              <a:t>But you can install it through plugin Manager.</a:t>
            </a:r>
          </a:p>
        </p:txBody>
      </p:sp>
    </p:spTree>
    <p:extLst>
      <p:ext uri="{BB962C8B-B14F-4D97-AF65-F5344CB8AC3E}">
        <p14:creationId xmlns:p14="http://schemas.microsoft.com/office/powerpoint/2010/main" val="10784380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that works --</a:t>
            </a:r>
          </a:p>
          <a:p>
            <a:r>
              <a:rPr lang="en-US" dirty="0"/>
              <a:t>You create a DSL job as a freestyle project</a:t>
            </a:r>
          </a:p>
        </p:txBody>
      </p:sp>
    </p:spTree>
    <p:extLst>
      <p:ext uri="{BB962C8B-B14F-4D97-AF65-F5344CB8AC3E}">
        <p14:creationId xmlns:p14="http://schemas.microsoft.com/office/powerpoint/2010/main" val="34171116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jump down to build tab</a:t>
            </a:r>
          </a:p>
          <a:p>
            <a:endParaRPr lang="en-US" dirty="0"/>
          </a:p>
          <a:p>
            <a:r>
              <a:rPr lang="en-US" dirty="0"/>
              <a:t>--add build step</a:t>
            </a:r>
          </a:p>
          <a:p>
            <a:endParaRPr lang="en-US" dirty="0"/>
          </a:p>
          <a:p>
            <a:r>
              <a:rPr lang="en-US" dirty="0"/>
              <a:t>--what want Jenkins to actually do</a:t>
            </a:r>
          </a:p>
          <a:p>
            <a:endParaRPr lang="en-US" dirty="0"/>
          </a:p>
          <a:p>
            <a:r>
              <a:rPr lang="en-US" dirty="0"/>
              <a:t>-- select execute shell</a:t>
            </a:r>
          </a:p>
        </p:txBody>
      </p:sp>
    </p:spTree>
    <p:extLst>
      <p:ext uri="{BB962C8B-B14F-4D97-AF65-F5344CB8AC3E}">
        <p14:creationId xmlns:p14="http://schemas.microsoft.com/office/powerpoint/2010/main" val="404219917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 description –</a:t>
            </a:r>
          </a:p>
          <a:p>
            <a:endParaRPr lang="en-US" dirty="0"/>
          </a:p>
          <a:p>
            <a:r>
              <a:rPr lang="en-US" dirty="0"/>
              <a:t>Creates all reindeer jobs</a:t>
            </a:r>
          </a:p>
        </p:txBody>
      </p:sp>
    </p:spTree>
    <p:extLst>
      <p:ext uri="{BB962C8B-B14F-4D97-AF65-F5344CB8AC3E}">
        <p14:creationId xmlns:p14="http://schemas.microsoft.com/office/powerpoint/2010/main" val="104068287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go down to build and select the step</a:t>
            </a:r>
          </a:p>
          <a:p>
            <a:r>
              <a:rPr lang="en-US" dirty="0"/>
              <a:t>Process job DSLs –</a:t>
            </a:r>
          </a:p>
          <a:p>
            <a:endParaRPr lang="en-US" dirty="0"/>
          </a:p>
          <a:p>
            <a:r>
              <a:rPr lang="en-US" dirty="0"/>
              <a:t>Again, this will only show up</a:t>
            </a:r>
          </a:p>
          <a:p>
            <a:r>
              <a:rPr lang="en-US" dirty="0"/>
              <a:t>if you have the plugin installed</a:t>
            </a:r>
          </a:p>
        </p:txBody>
      </p:sp>
    </p:spTree>
    <p:extLst>
      <p:ext uri="{BB962C8B-B14F-4D97-AF65-F5344CB8AC3E}">
        <p14:creationId xmlns:p14="http://schemas.microsoft.com/office/powerpoint/2010/main" val="183554334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couple options –</a:t>
            </a:r>
          </a:p>
          <a:p>
            <a:endParaRPr lang="en-US" dirty="0"/>
          </a:p>
          <a:p>
            <a:r>
              <a:rPr lang="en-US" dirty="0"/>
              <a:t>We can pull from filesystem,</a:t>
            </a:r>
          </a:p>
          <a:p>
            <a:r>
              <a:rPr lang="en-US" dirty="0"/>
              <a:t>Which means we can version control this –</a:t>
            </a:r>
          </a:p>
          <a:p>
            <a:endParaRPr lang="en-US" dirty="0"/>
          </a:p>
          <a:p>
            <a:r>
              <a:rPr lang="en-US" dirty="0"/>
              <a:t>Or we can enter a script right here,</a:t>
            </a:r>
          </a:p>
          <a:p>
            <a:r>
              <a:rPr lang="en-US" dirty="0"/>
              <a:t>Which we will do for demo purposes.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691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 that page there’s a link to the</a:t>
            </a:r>
          </a:p>
          <a:p>
            <a:r>
              <a:rPr lang="en-US" dirty="0"/>
              <a:t>Job DSL API that you can visit</a:t>
            </a:r>
          </a:p>
          <a:p>
            <a:r>
              <a:rPr lang="en-US" dirty="0"/>
              <a:t>To learn more about the scripting syntax</a:t>
            </a:r>
          </a:p>
        </p:txBody>
      </p:sp>
    </p:spTree>
    <p:extLst>
      <p:ext uri="{BB962C8B-B14F-4D97-AF65-F5344CB8AC3E}">
        <p14:creationId xmlns:p14="http://schemas.microsoft.com/office/powerpoint/2010/main" val="4239911821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has a really nice viewer</a:t>
            </a:r>
          </a:p>
          <a:p>
            <a:r>
              <a:rPr lang="en-US" dirty="0"/>
              <a:t>That you can search</a:t>
            </a:r>
          </a:p>
          <a:p>
            <a:r>
              <a:rPr lang="en-US" dirty="0"/>
              <a:t>To find out more about how </a:t>
            </a:r>
          </a:p>
          <a:p>
            <a:r>
              <a:rPr lang="en-US" dirty="0"/>
              <a:t>To create Jenkins items</a:t>
            </a:r>
          </a:p>
          <a:p>
            <a:r>
              <a:rPr lang="en-US" dirty="0"/>
              <a:t>Through the DSL</a:t>
            </a:r>
          </a:p>
        </p:txBody>
      </p:sp>
    </p:spTree>
    <p:extLst>
      <p:ext uri="{BB962C8B-B14F-4D97-AF65-F5344CB8AC3E}">
        <p14:creationId xmlns:p14="http://schemas.microsoft.com/office/powerpoint/2010/main" val="187030074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here’s the space to put our script</a:t>
            </a:r>
          </a:p>
          <a:p>
            <a:r>
              <a:rPr lang="en-US" dirty="0"/>
              <a:t>Before we do this,</a:t>
            </a:r>
          </a:p>
          <a:p>
            <a:r>
              <a:rPr lang="en-US" dirty="0"/>
              <a:t>We need to make one adjustment to our pipeline script….</a:t>
            </a:r>
          </a:p>
        </p:txBody>
      </p:sp>
    </p:spTree>
    <p:extLst>
      <p:ext uri="{BB962C8B-B14F-4D97-AF65-F5344CB8AC3E}">
        <p14:creationId xmlns:p14="http://schemas.microsoft.com/office/powerpoint/2010/main" val="24460041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Going to do 2 things –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228600" indent="-228600">
              <a:buFontTx/>
              <a:buAutoNum type="arabicPeriod"/>
            </a:pPr>
            <a:r>
              <a:rPr lang="en-US" dirty="0"/>
              <a:t>Put this in source control under the name “</a:t>
            </a:r>
            <a:r>
              <a:rPr lang="en-US" dirty="0" err="1"/>
              <a:t>Jenkinsfile</a:t>
            </a:r>
            <a:r>
              <a:rPr lang="en-US" dirty="0"/>
              <a:t>”</a:t>
            </a:r>
          </a:p>
          <a:p>
            <a:pPr marL="228600" indent="-228600">
              <a:buFontTx/>
              <a:buAutoNum type="arabicPeriod"/>
            </a:pPr>
            <a:r>
              <a:rPr lang="en-US" dirty="0"/>
              <a:t>Switch out the hard-coded values to use parameters</a:t>
            </a:r>
          </a:p>
        </p:txBody>
      </p:sp>
    </p:spTree>
    <p:extLst>
      <p:ext uri="{BB962C8B-B14F-4D97-AF65-F5344CB8AC3E}">
        <p14:creationId xmlns:p14="http://schemas.microsoft.com/office/powerpoint/2010/main" val="378920429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Otherwise, it’s the same.</a:t>
            </a:r>
          </a:p>
          <a:p>
            <a:pPr marL="0" indent="0">
              <a:buFontTx/>
              <a:buNone/>
            </a:pPr>
            <a:r>
              <a:rPr lang="en-US" dirty="0"/>
              <a:t>Lets go back to our </a:t>
            </a:r>
            <a:r>
              <a:rPr lang="en-US" dirty="0" err="1"/>
              <a:t>dsl</a:t>
            </a:r>
            <a:r>
              <a:rPr lang="en-US" dirty="0"/>
              <a:t> project and start to build it</a:t>
            </a:r>
          </a:p>
        </p:txBody>
      </p:sp>
    </p:spTree>
    <p:extLst>
      <p:ext uri="{BB962C8B-B14F-4D97-AF65-F5344CB8AC3E}">
        <p14:creationId xmlns:p14="http://schemas.microsoft.com/office/powerpoint/2010/main" val="2176674831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create a pipeline job or project,</a:t>
            </a:r>
          </a:p>
          <a:p>
            <a:r>
              <a:rPr lang="en-US" dirty="0"/>
              <a:t>We simply use the </a:t>
            </a:r>
            <a:r>
              <a:rPr lang="en-US" dirty="0" err="1"/>
              <a:t>pipelineJob</a:t>
            </a:r>
            <a:r>
              <a:rPr lang="en-US" dirty="0"/>
              <a:t> command,</a:t>
            </a:r>
          </a:p>
          <a:p>
            <a:r>
              <a:rPr lang="en-US" dirty="0"/>
              <a:t>With the name of the project –</a:t>
            </a:r>
          </a:p>
          <a:p>
            <a:r>
              <a:rPr lang="en-US" dirty="0"/>
              <a:t>We’ll call this one Prancer.</a:t>
            </a:r>
          </a:p>
          <a:p>
            <a:r>
              <a:rPr lang="en-US" dirty="0"/>
              <a:t>Then we give it a description.</a:t>
            </a:r>
          </a:p>
        </p:txBody>
      </p:sp>
    </p:spTree>
    <p:extLst>
      <p:ext uri="{BB962C8B-B14F-4D97-AF65-F5344CB8AC3E}">
        <p14:creationId xmlns:p14="http://schemas.microsoft.com/office/powerpoint/2010/main" val="3791375375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add our build/log history –</a:t>
            </a:r>
          </a:p>
          <a:p>
            <a:r>
              <a:rPr lang="en-US" dirty="0"/>
              <a:t>We want to keep the last 3 build logs.</a:t>
            </a:r>
          </a:p>
        </p:txBody>
      </p:sp>
    </p:spTree>
    <p:extLst>
      <p:ext uri="{BB962C8B-B14F-4D97-AF65-F5344CB8AC3E}">
        <p14:creationId xmlns:p14="http://schemas.microsoft.com/office/powerpoint/2010/main" val="4244779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our single build step</a:t>
            </a:r>
          </a:p>
        </p:txBody>
      </p:sp>
    </p:spTree>
    <p:extLst>
      <p:ext uri="{BB962C8B-B14F-4D97-AF65-F5344CB8AC3E}">
        <p14:creationId xmlns:p14="http://schemas.microsoft.com/office/powerpoint/2010/main" val="1530627566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add our GREETING parameter</a:t>
            </a:r>
          </a:p>
        </p:txBody>
      </p:sp>
    </p:spTree>
    <p:extLst>
      <p:ext uri="{BB962C8B-B14F-4D97-AF65-F5344CB8AC3E}">
        <p14:creationId xmlns:p14="http://schemas.microsoft.com/office/powerpoint/2010/main" val="3689176624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our reindeer parameter</a:t>
            </a:r>
          </a:p>
        </p:txBody>
      </p:sp>
    </p:spTree>
    <p:extLst>
      <p:ext uri="{BB962C8B-B14F-4D97-AF65-F5344CB8AC3E}">
        <p14:creationId xmlns:p14="http://schemas.microsoft.com/office/powerpoint/2010/main" val="173854102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then finally the build definition itself –</a:t>
            </a:r>
          </a:p>
          <a:p>
            <a:r>
              <a:rPr lang="en-US" dirty="0"/>
              <a:t>This just tells Jenkins what pipeline script to pull</a:t>
            </a:r>
          </a:p>
          <a:p>
            <a:r>
              <a:rPr lang="en-US" dirty="0"/>
              <a:t>And which git repo to get it from.</a:t>
            </a:r>
          </a:p>
          <a:p>
            <a:endParaRPr lang="en-US" dirty="0"/>
          </a:p>
          <a:p>
            <a:r>
              <a:rPr lang="en-US" dirty="0"/>
              <a:t>So let’s run this and see what it does…</a:t>
            </a:r>
          </a:p>
        </p:txBody>
      </p:sp>
    </p:spTree>
    <p:extLst>
      <p:ext uri="{BB962C8B-B14F-4D97-AF65-F5344CB8AC3E}">
        <p14:creationId xmlns:p14="http://schemas.microsoft.com/office/powerpoint/2010/main" val="13087407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it tells us we’ve created</a:t>
            </a:r>
          </a:p>
          <a:p>
            <a:r>
              <a:rPr lang="en-US" dirty="0"/>
              <a:t>the </a:t>
            </a:r>
            <a:r>
              <a:rPr lang="en-US" dirty="0" err="1"/>
              <a:t>prancer</a:t>
            </a:r>
            <a:r>
              <a:rPr lang="en-US" dirty="0"/>
              <a:t> job successfully..</a:t>
            </a:r>
          </a:p>
          <a:p>
            <a:r>
              <a:rPr lang="en-US" dirty="0"/>
              <a:t>Let’s go take a look.</a:t>
            </a:r>
          </a:p>
        </p:txBody>
      </p:sp>
    </p:spTree>
    <p:extLst>
      <p:ext uri="{BB962C8B-B14F-4D97-AF65-F5344CB8AC3E}">
        <p14:creationId xmlns:p14="http://schemas.microsoft.com/office/powerpoint/2010/main" val="77385037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if we go back to the main list,</a:t>
            </a:r>
          </a:p>
          <a:p>
            <a:r>
              <a:rPr lang="en-US" dirty="0"/>
              <a:t>You can see the </a:t>
            </a:r>
            <a:r>
              <a:rPr lang="en-US" dirty="0" err="1"/>
              <a:t>prancer</a:t>
            </a:r>
            <a:r>
              <a:rPr lang="en-US" dirty="0"/>
              <a:t> job,</a:t>
            </a:r>
          </a:p>
          <a:p>
            <a:r>
              <a:rPr lang="en-US" dirty="0"/>
              <a:t>Which was created programmatically</a:t>
            </a:r>
          </a:p>
          <a:p>
            <a:r>
              <a:rPr lang="en-US" dirty="0"/>
              <a:t>Through the DSL Script.</a:t>
            </a:r>
          </a:p>
          <a:p>
            <a:r>
              <a:rPr lang="en-US" dirty="0"/>
              <a:t>Let’s run it.</a:t>
            </a:r>
          </a:p>
        </p:txBody>
      </p:sp>
    </p:spTree>
    <p:extLst>
      <p:ext uri="{BB962C8B-B14F-4D97-AF65-F5344CB8AC3E}">
        <p14:creationId xmlns:p14="http://schemas.microsoft.com/office/powerpoint/2010/main" val="2621840091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look at the stage view,</a:t>
            </a:r>
          </a:p>
          <a:p>
            <a:r>
              <a:rPr lang="en-US" dirty="0"/>
              <a:t>we can see that it runs successfully,</a:t>
            </a:r>
          </a:p>
          <a:p>
            <a:r>
              <a:rPr lang="en-US" dirty="0"/>
              <a:t>But this time saying hi to </a:t>
            </a:r>
            <a:r>
              <a:rPr lang="en-US" dirty="0" err="1"/>
              <a:t>prancer</a:t>
            </a:r>
            <a:r>
              <a:rPr lang="en-US" dirty="0"/>
              <a:t>--</a:t>
            </a:r>
          </a:p>
          <a:p>
            <a:endParaRPr lang="en-US" dirty="0"/>
          </a:p>
          <a:p>
            <a:r>
              <a:rPr lang="en-US" dirty="0"/>
              <a:t>Also at the bottom you can see that</a:t>
            </a:r>
          </a:p>
          <a:p>
            <a:r>
              <a:rPr lang="en-US" dirty="0"/>
              <a:t>The DSL seed job is listed below.</a:t>
            </a:r>
          </a:p>
        </p:txBody>
      </p:sp>
    </p:spTree>
    <p:extLst>
      <p:ext uri="{BB962C8B-B14F-4D97-AF65-F5344CB8AC3E}">
        <p14:creationId xmlns:p14="http://schemas.microsoft.com/office/powerpoint/2010/main" val="3328187922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if we go in and manually change this job,</a:t>
            </a:r>
          </a:p>
          <a:p>
            <a:r>
              <a:rPr lang="en-US" dirty="0"/>
              <a:t>Let’s so we want to change to say </a:t>
            </a:r>
            <a:r>
              <a:rPr lang="en-US" dirty="0" err="1"/>
              <a:t>Yo</a:t>
            </a:r>
            <a:r>
              <a:rPr lang="en-US" dirty="0"/>
              <a:t> to prance,</a:t>
            </a:r>
          </a:p>
          <a:p>
            <a:r>
              <a:rPr lang="en-US" dirty="0"/>
              <a:t>We can do so.</a:t>
            </a:r>
          </a:p>
        </p:txBody>
      </p:sp>
    </p:spTree>
    <p:extLst>
      <p:ext uri="{BB962C8B-B14F-4D97-AF65-F5344CB8AC3E}">
        <p14:creationId xmlns:p14="http://schemas.microsoft.com/office/powerpoint/2010/main" val="269671101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it will run,</a:t>
            </a:r>
          </a:p>
          <a:p>
            <a:r>
              <a:rPr lang="en-US" dirty="0"/>
              <a:t>But if we go back</a:t>
            </a:r>
          </a:p>
        </p:txBody>
      </p:sp>
    </p:spTree>
    <p:extLst>
      <p:ext uri="{BB962C8B-B14F-4D97-AF65-F5344CB8AC3E}">
        <p14:creationId xmlns:p14="http://schemas.microsoft.com/office/powerpoint/2010/main" val="2409888165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shows us that it’s been manually changed,</a:t>
            </a:r>
          </a:p>
          <a:p>
            <a:r>
              <a:rPr lang="en-US" dirty="0"/>
              <a:t>Which is great so we know if </a:t>
            </a:r>
          </a:p>
          <a:p>
            <a:r>
              <a:rPr lang="en-US" dirty="0"/>
              <a:t>Someone has messed with since it was generated.</a:t>
            </a:r>
          </a:p>
          <a:p>
            <a:endParaRPr lang="en-US" dirty="0"/>
          </a:p>
          <a:p>
            <a:r>
              <a:rPr lang="en-US" dirty="0"/>
              <a:t>So this is all good, but we’ve only created one job.</a:t>
            </a:r>
          </a:p>
          <a:p>
            <a:endParaRPr lang="en-US" dirty="0"/>
          </a:p>
          <a:p>
            <a:r>
              <a:rPr lang="en-US" dirty="0"/>
              <a:t>The power of Job DSL is that it allows you</a:t>
            </a:r>
          </a:p>
          <a:p>
            <a:r>
              <a:rPr lang="en-US" dirty="0"/>
              <a:t>To add scripting to declaration</a:t>
            </a:r>
          </a:p>
        </p:txBody>
      </p:sp>
    </p:spTree>
    <p:extLst>
      <p:ext uri="{BB962C8B-B14F-4D97-AF65-F5344CB8AC3E}">
        <p14:creationId xmlns:p14="http://schemas.microsoft.com/office/powerpoint/2010/main" val="92288282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here’s our original DSL script –</a:t>
            </a:r>
          </a:p>
          <a:p>
            <a:r>
              <a:rPr lang="en-US" dirty="0"/>
              <a:t>Creates the </a:t>
            </a:r>
            <a:r>
              <a:rPr lang="en-US" dirty="0" err="1"/>
              <a:t>prancer</a:t>
            </a:r>
            <a:r>
              <a:rPr lang="en-US" dirty="0"/>
              <a:t> job.</a:t>
            </a:r>
          </a:p>
          <a:p>
            <a:endParaRPr lang="en-US" dirty="0"/>
          </a:p>
          <a:p>
            <a:r>
              <a:rPr lang="en-US" dirty="0"/>
              <a:t>Let’s modify that slightly.</a:t>
            </a:r>
          </a:p>
        </p:txBody>
      </p:sp>
    </p:spTree>
    <p:extLst>
      <p:ext uri="{BB962C8B-B14F-4D97-AF65-F5344CB8AC3E}">
        <p14:creationId xmlns:p14="http://schemas.microsoft.com/office/powerpoint/2010/main" val="2012399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a very simple command</a:t>
            </a:r>
          </a:p>
          <a:p>
            <a:endParaRPr lang="en-US" dirty="0"/>
          </a:p>
          <a:p>
            <a:r>
              <a:rPr lang="en-US" dirty="0"/>
              <a:t>Echo, which just means print to the screen</a:t>
            </a:r>
          </a:p>
          <a:p>
            <a:endParaRPr lang="en-US" dirty="0"/>
          </a:p>
          <a:p>
            <a:r>
              <a:rPr lang="en-US" dirty="0"/>
              <a:t>Say Hi Jenkins</a:t>
            </a:r>
          </a:p>
        </p:txBody>
      </p:sp>
    </p:spTree>
    <p:extLst>
      <p:ext uri="{BB962C8B-B14F-4D97-AF65-F5344CB8AC3E}">
        <p14:creationId xmlns:p14="http://schemas.microsoft.com/office/powerpoint/2010/main" val="2010838268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top we are going to add an array</a:t>
            </a:r>
          </a:p>
          <a:p>
            <a:r>
              <a:rPr lang="en-US" dirty="0"/>
              <a:t>Of reindeer names,</a:t>
            </a:r>
          </a:p>
          <a:p>
            <a:r>
              <a:rPr lang="en-US" dirty="0"/>
              <a:t>Loop through each of those names,</a:t>
            </a:r>
          </a:p>
          <a:p>
            <a:r>
              <a:rPr lang="en-US" dirty="0"/>
              <a:t>And create a job for each name,</a:t>
            </a:r>
          </a:p>
          <a:p>
            <a:r>
              <a:rPr lang="en-US" dirty="0"/>
              <a:t>Inserting the name where we need it.</a:t>
            </a:r>
          </a:p>
          <a:p>
            <a:r>
              <a:rPr lang="en-US" dirty="0"/>
              <a:t>Let’s run this.</a:t>
            </a:r>
          </a:p>
        </p:txBody>
      </p:sp>
    </p:spTree>
    <p:extLst>
      <p:ext uri="{BB962C8B-B14F-4D97-AF65-F5344CB8AC3E}">
        <p14:creationId xmlns:p14="http://schemas.microsoft.com/office/powerpoint/2010/main" val="4061018461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created all the jobs –</a:t>
            </a:r>
          </a:p>
          <a:p>
            <a:r>
              <a:rPr lang="en-US" dirty="0"/>
              <a:t>Let’s look at the main page.</a:t>
            </a:r>
          </a:p>
        </p:txBody>
      </p:sp>
    </p:spTree>
    <p:extLst>
      <p:ext uri="{BB962C8B-B14F-4D97-AF65-F5344CB8AC3E}">
        <p14:creationId xmlns:p14="http://schemas.microsoft.com/office/powerpoint/2010/main" val="2630849541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they are.</a:t>
            </a:r>
          </a:p>
          <a:p>
            <a:r>
              <a:rPr lang="en-US" dirty="0"/>
              <a:t>Now we can drill down into any of these</a:t>
            </a:r>
          </a:p>
          <a:p>
            <a:r>
              <a:rPr lang="en-US" dirty="0"/>
              <a:t>And run them, and they should</a:t>
            </a:r>
          </a:p>
          <a:p>
            <a:r>
              <a:rPr lang="en-US" dirty="0"/>
              <a:t>Function just as if we created them manually…</a:t>
            </a:r>
          </a:p>
        </p:txBody>
      </p:sp>
    </p:spTree>
    <p:extLst>
      <p:ext uri="{BB962C8B-B14F-4D97-AF65-F5344CB8AC3E}">
        <p14:creationId xmlns:p14="http://schemas.microsoft.com/office/powerpoint/2010/main" val="357728415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look at comet –</a:t>
            </a:r>
          </a:p>
          <a:p>
            <a:r>
              <a:rPr lang="en-US" dirty="0"/>
              <a:t>Hasn’t run yet…</a:t>
            </a:r>
          </a:p>
        </p:txBody>
      </p:sp>
    </p:spTree>
    <p:extLst>
      <p:ext uri="{BB962C8B-B14F-4D97-AF65-F5344CB8AC3E}">
        <p14:creationId xmlns:p14="http://schemas.microsoft.com/office/powerpoint/2010/main" val="37048109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run it, and we get the expected result.</a:t>
            </a:r>
          </a:p>
        </p:txBody>
      </p:sp>
    </p:spTree>
    <p:extLst>
      <p:ext uri="{BB962C8B-B14F-4D97-AF65-F5344CB8AC3E}">
        <p14:creationId xmlns:p14="http://schemas.microsoft.com/office/powerpoint/2010/main" val="119930811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a quick recap of really how little effort it takes </a:t>
            </a:r>
          </a:p>
          <a:p>
            <a:r>
              <a:rPr lang="en-US" dirty="0"/>
              <a:t>[what </a:t>
            </a:r>
            <a:r>
              <a:rPr lang="en-US" dirty="0" err="1"/>
              <a:t>santa</a:t>
            </a:r>
            <a:r>
              <a:rPr lang="en-US" dirty="0"/>
              <a:t> has been able to do]</a:t>
            </a:r>
          </a:p>
          <a:p>
            <a:r>
              <a:rPr lang="en-US" dirty="0"/>
              <a:t>To get to this end state…</a:t>
            </a:r>
          </a:p>
        </p:txBody>
      </p:sp>
    </p:spTree>
    <p:extLst>
      <p:ext uri="{BB962C8B-B14F-4D97-AF65-F5344CB8AC3E}">
        <p14:creationId xmlns:p14="http://schemas.microsoft.com/office/powerpoint/2010/main" val="1559551773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…of having all these jobs generated.</a:t>
            </a:r>
          </a:p>
        </p:txBody>
      </p:sp>
    </p:spTree>
    <p:extLst>
      <p:ext uri="{BB962C8B-B14F-4D97-AF65-F5344CB8AC3E}">
        <p14:creationId xmlns:p14="http://schemas.microsoft.com/office/powerpoint/2010/main" val="3675990350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We have our pipeline code –</a:t>
            </a:r>
          </a:p>
          <a:p>
            <a:pPr marL="0" indent="0">
              <a:buFontTx/>
              <a:buNone/>
            </a:pPr>
            <a:r>
              <a:rPr lang="en-US" dirty="0"/>
              <a:t>One instance –</a:t>
            </a:r>
          </a:p>
          <a:p>
            <a:pPr marL="0" indent="0">
              <a:buFontTx/>
              <a:buNone/>
            </a:pPr>
            <a:r>
              <a:rPr lang="en-US" dirty="0"/>
              <a:t>Shared across all of Jenkins,</a:t>
            </a:r>
          </a:p>
          <a:p>
            <a:pPr marL="0" indent="0">
              <a:buFontTx/>
              <a:buNone/>
            </a:pPr>
            <a:r>
              <a:rPr lang="en-US" dirty="0"/>
              <a:t>Versioned, In source control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069529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We have our </a:t>
            </a:r>
            <a:r>
              <a:rPr lang="en-US" dirty="0" err="1"/>
              <a:t>Jenkinsfile</a:t>
            </a:r>
            <a:r>
              <a:rPr lang="en-US" dirty="0"/>
              <a:t>,</a:t>
            </a:r>
          </a:p>
          <a:p>
            <a:pPr marL="0" indent="0">
              <a:buFontTx/>
              <a:buNone/>
            </a:pPr>
            <a:r>
              <a:rPr lang="en-US" dirty="0"/>
              <a:t>Again, once instance of it,</a:t>
            </a:r>
          </a:p>
          <a:p>
            <a:pPr marL="0" indent="0">
              <a:buFontTx/>
              <a:buNone/>
            </a:pPr>
            <a:r>
              <a:rPr lang="en-US" dirty="0"/>
              <a:t>Versioned, and in source control</a:t>
            </a:r>
          </a:p>
        </p:txBody>
      </p:sp>
    </p:spTree>
    <p:extLst>
      <p:ext uri="{BB962C8B-B14F-4D97-AF65-F5344CB8AC3E}">
        <p14:creationId xmlns:p14="http://schemas.microsoft.com/office/powerpoint/2010/main" val="205233425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finally, our one DSL job and script</a:t>
            </a:r>
          </a:p>
          <a:p>
            <a:r>
              <a:rPr lang="en-US" dirty="0"/>
              <a:t>So to scale this out further</a:t>
            </a:r>
          </a:p>
          <a:p>
            <a:r>
              <a:rPr lang="en-US" dirty="0"/>
              <a:t>You only really need to add an entry in that array.</a:t>
            </a:r>
          </a:p>
          <a:p>
            <a:endParaRPr lang="en-US" dirty="0"/>
          </a:p>
          <a:p>
            <a:r>
              <a:rPr lang="en-US" dirty="0"/>
              <a:t>So all of that in about the same amount</a:t>
            </a:r>
          </a:p>
          <a:p>
            <a:r>
              <a:rPr lang="en-US" dirty="0"/>
              <a:t>Of code that you probably throw away each day.</a:t>
            </a:r>
          </a:p>
        </p:txBody>
      </p:sp>
    </p:spTree>
    <p:extLst>
      <p:ext uri="{BB962C8B-B14F-4D97-AF65-F5344CB8AC3E}">
        <p14:creationId xmlns:p14="http://schemas.microsoft.com/office/powerpoint/2010/main" val="8459133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go back to main view</a:t>
            </a:r>
          </a:p>
          <a:p>
            <a:endParaRPr lang="en-US" dirty="0"/>
          </a:p>
          <a:p>
            <a:r>
              <a:rPr lang="en-US" dirty="0"/>
              <a:t>-- hasn’t run yet</a:t>
            </a:r>
          </a:p>
          <a:p>
            <a:endParaRPr lang="en-US" dirty="0"/>
          </a:p>
          <a:p>
            <a:r>
              <a:rPr lang="en-US" dirty="0"/>
              <a:t>-- take a closer look</a:t>
            </a:r>
          </a:p>
        </p:txBody>
      </p:sp>
    </p:spTree>
    <p:extLst>
      <p:ext uri="{BB962C8B-B14F-4D97-AF65-F5344CB8AC3E}">
        <p14:creationId xmlns:p14="http://schemas.microsoft.com/office/powerpoint/2010/main" val="3526600520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??????</a:t>
            </a:r>
          </a:p>
        </p:txBody>
      </p:sp>
    </p:spTree>
    <p:extLst>
      <p:ext uri="{BB962C8B-B14F-4D97-AF65-F5344CB8AC3E}">
        <p14:creationId xmlns:p14="http://schemas.microsoft.com/office/powerpoint/2010/main" val="17417994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Detailed look at our project</a:t>
            </a:r>
          </a:p>
          <a:p>
            <a:endParaRPr lang="en-US" dirty="0"/>
          </a:p>
          <a:p>
            <a:r>
              <a:rPr lang="en-US" dirty="0"/>
              <a:t>-- on the left, click Build now,</a:t>
            </a:r>
          </a:p>
          <a:p>
            <a:endParaRPr lang="en-US" dirty="0"/>
          </a:p>
          <a:p>
            <a:r>
              <a:rPr lang="en-US" dirty="0"/>
              <a:t>-- which kicks off our job</a:t>
            </a:r>
          </a:p>
        </p:txBody>
      </p:sp>
    </p:spTree>
    <p:extLst>
      <p:ext uri="{BB962C8B-B14F-4D97-AF65-F5344CB8AC3E}">
        <p14:creationId xmlns:p14="http://schemas.microsoft.com/office/powerpoint/2010/main" val="546655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and there we have it</a:t>
            </a:r>
          </a:p>
          <a:p>
            <a:endParaRPr lang="en-US" dirty="0"/>
          </a:p>
          <a:p>
            <a:r>
              <a:rPr lang="en-US" dirty="0"/>
              <a:t>-- you see that, bottom left</a:t>
            </a:r>
          </a:p>
          <a:p>
            <a:r>
              <a:rPr lang="en-US" dirty="0"/>
              <a:t>[back and forth]</a:t>
            </a:r>
          </a:p>
          <a:p>
            <a:r>
              <a:rPr lang="en-US" dirty="0"/>
              <a:t>-- might have missed it, tell us job is complete</a:t>
            </a:r>
          </a:p>
          <a:p>
            <a:endParaRPr lang="en-US" dirty="0"/>
          </a:p>
          <a:p>
            <a:r>
              <a:rPr lang="en-US" dirty="0"/>
              <a:t>To verify, can click on the build…</a:t>
            </a:r>
          </a:p>
        </p:txBody>
      </p:sp>
    </p:spTree>
    <p:extLst>
      <p:ext uri="{BB962C8B-B14F-4D97-AF65-F5344CB8AC3E}">
        <p14:creationId xmlns:p14="http://schemas.microsoft.com/office/powerpoint/2010/main" val="204544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Insight is a global, fortune 500 company</a:t>
            </a:r>
          </a:p>
          <a:p>
            <a:endParaRPr lang="en-US" dirty="0"/>
          </a:p>
          <a:p>
            <a:r>
              <a:rPr lang="en-US" dirty="0"/>
              <a:t>-- does a lot of things in tech</a:t>
            </a:r>
          </a:p>
          <a:p>
            <a:endParaRPr lang="en-US" dirty="0"/>
          </a:p>
          <a:p>
            <a:r>
              <a:rPr lang="en-US" dirty="0"/>
              <a:t>But, acquired Cardinal to help expand their</a:t>
            </a:r>
          </a:p>
          <a:p>
            <a:r>
              <a:rPr lang="en-US" dirty="0"/>
              <a:t>Digital Innovation division</a:t>
            </a:r>
          </a:p>
          <a:p>
            <a:endParaRPr lang="en-US" dirty="0"/>
          </a:p>
          <a:p>
            <a:r>
              <a:rPr lang="en-US" dirty="0"/>
              <a:t>Digital innovation solves business problems using:</a:t>
            </a:r>
          </a:p>
          <a:p>
            <a:pPr marL="171450" indent="-171450">
              <a:buFontTx/>
              <a:buChar char="-"/>
            </a:pPr>
            <a:r>
              <a:rPr lang="en-US" dirty="0"/>
              <a:t>Custom development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With established as well as emergent technologies</a:t>
            </a:r>
          </a:p>
        </p:txBody>
      </p:sp>
    </p:spTree>
    <p:extLst>
      <p:ext uri="{BB962C8B-B14F-4D97-AF65-F5344CB8AC3E}">
        <p14:creationId xmlns:p14="http://schemas.microsoft.com/office/powerpoint/2010/main" val="36442606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Takes us to information about the result</a:t>
            </a:r>
          </a:p>
          <a:p>
            <a:endParaRPr lang="en-US" dirty="0"/>
          </a:p>
          <a:p>
            <a:r>
              <a:rPr lang="en-US" dirty="0"/>
              <a:t>…then on the left side </a:t>
            </a:r>
          </a:p>
          <a:p>
            <a:endParaRPr lang="en-US" dirty="0"/>
          </a:p>
          <a:p>
            <a:r>
              <a:rPr lang="en-US" dirty="0"/>
              <a:t>Console Input</a:t>
            </a:r>
          </a:p>
        </p:txBody>
      </p:sp>
    </p:spTree>
    <p:extLst>
      <p:ext uri="{BB962C8B-B14F-4D97-AF65-F5344CB8AC3E}">
        <p14:creationId xmlns:p14="http://schemas.microsoft.com/office/powerpoint/2010/main" val="3911099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 and there’s are result,</a:t>
            </a:r>
          </a:p>
          <a:p>
            <a:endParaRPr lang="en-US" dirty="0"/>
          </a:p>
          <a:p>
            <a:r>
              <a:rPr lang="en-US" dirty="0"/>
              <a:t>Showing Hi Jenkins in the output</a:t>
            </a:r>
          </a:p>
          <a:p>
            <a:endParaRPr lang="en-US" dirty="0"/>
          </a:p>
          <a:p>
            <a:r>
              <a:rPr lang="en-US" dirty="0"/>
              <a:t>…for a closer look….</a:t>
            </a:r>
          </a:p>
        </p:txBody>
      </p:sp>
    </p:spTree>
    <p:extLst>
      <p:ext uri="{BB962C8B-B14F-4D97-AF65-F5344CB8AC3E}">
        <p14:creationId xmlns:p14="http://schemas.microsoft.com/office/powerpoint/2010/main" val="27156664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…zoom in a little bit</a:t>
            </a:r>
          </a:p>
          <a:p>
            <a:r>
              <a:rPr lang="en-US" dirty="0"/>
              <a:t>Tells us that I started it</a:t>
            </a:r>
          </a:p>
          <a:p>
            <a:r>
              <a:rPr lang="en-US" dirty="0"/>
              <a:t>-- workspace: location on the server </a:t>
            </a:r>
          </a:p>
          <a:p>
            <a:r>
              <a:rPr lang="en-US" dirty="0"/>
              <a:t>-- shows the command: using shell to execute</a:t>
            </a:r>
          </a:p>
          <a:p>
            <a:r>
              <a:rPr lang="en-US" dirty="0"/>
              <a:t>…a temporary script it created from my command</a:t>
            </a:r>
          </a:p>
          <a:p>
            <a:r>
              <a:rPr lang="en-US" dirty="0"/>
              <a:t>-- shows the command</a:t>
            </a:r>
          </a:p>
          <a:p>
            <a:r>
              <a:rPr lang="en-US" dirty="0"/>
              <a:t>-- then in the highlighted portion shows the output</a:t>
            </a:r>
          </a:p>
          <a:p>
            <a:r>
              <a:rPr lang="en-US" dirty="0"/>
              <a:t>-- and shows us the result, which is SUCCESS</a:t>
            </a:r>
          </a:p>
          <a:p>
            <a:r>
              <a:rPr lang="en-US" dirty="0"/>
              <a:t>Did what supposed to do</a:t>
            </a:r>
          </a:p>
        </p:txBody>
      </p:sp>
    </p:spTree>
    <p:extLst>
      <p:ext uri="{BB962C8B-B14F-4D97-AF65-F5344CB8AC3E}">
        <p14:creationId xmlns:p14="http://schemas.microsoft.com/office/powerpoint/2010/main" val="14886553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what if it had failed? </a:t>
            </a:r>
          </a:p>
          <a:p>
            <a:endParaRPr lang="en-US" dirty="0"/>
          </a:p>
          <a:p>
            <a:r>
              <a:rPr lang="en-US" dirty="0"/>
              <a:t>Let’s take a look at that.</a:t>
            </a:r>
          </a:p>
          <a:p>
            <a:endParaRPr lang="en-US" dirty="0"/>
          </a:p>
          <a:p>
            <a:r>
              <a:rPr lang="en-US" dirty="0"/>
              <a:t>Back on our project/job page</a:t>
            </a:r>
          </a:p>
          <a:p>
            <a:endParaRPr lang="en-US" dirty="0"/>
          </a:p>
          <a:p>
            <a:r>
              <a:rPr lang="en-US" dirty="0"/>
              <a:t>Click configure and go back to our build step</a:t>
            </a:r>
          </a:p>
        </p:txBody>
      </p:sp>
    </p:spTree>
    <p:extLst>
      <p:ext uri="{BB962C8B-B14F-4D97-AF65-F5344CB8AC3E}">
        <p14:creationId xmlns:p14="http://schemas.microsoft.com/office/powerpoint/2010/main" val="22816396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remove the echo command from here</a:t>
            </a:r>
          </a:p>
          <a:p>
            <a:endParaRPr lang="en-US" dirty="0"/>
          </a:p>
          <a:p>
            <a:r>
              <a:rPr lang="en-US" dirty="0"/>
              <a:t>And see what happens</a:t>
            </a:r>
          </a:p>
        </p:txBody>
      </p:sp>
    </p:spTree>
    <p:extLst>
      <p:ext uri="{BB962C8B-B14F-4D97-AF65-F5344CB8AC3E}">
        <p14:creationId xmlns:p14="http://schemas.microsoft.com/office/powerpoint/2010/main" val="447290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we’ve taken it out…</a:t>
            </a:r>
          </a:p>
          <a:p>
            <a:endParaRPr lang="en-US" dirty="0"/>
          </a:p>
          <a:p>
            <a:r>
              <a:rPr lang="en-US" dirty="0"/>
              <a:t>Let’s click save and go back to the main page</a:t>
            </a:r>
          </a:p>
        </p:txBody>
      </p:sp>
    </p:spTree>
    <p:extLst>
      <p:ext uri="{BB962C8B-B14F-4D97-AF65-F5344CB8AC3E}">
        <p14:creationId xmlns:p14="http://schemas.microsoft.com/office/powerpoint/2010/main" val="27270435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“build now” again…</a:t>
            </a:r>
          </a:p>
        </p:txBody>
      </p:sp>
    </p:spTree>
    <p:extLst>
      <p:ext uri="{BB962C8B-B14F-4D97-AF65-F5344CB8AC3E}">
        <p14:creationId xmlns:p14="http://schemas.microsoft.com/office/powerpoint/2010/main" val="199008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we’ve got a failure</a:t>
            </a:r>
          </a:p>
          <a:p>
            <a:endParaRPr lang="en-US" dirty="0"/>
          </a:p>
          <a:p>
            <a:r>
              <a:rPr lang="en-US" dirty="0"/>
              <a:t>Let’s go right to the console output</a:t>
            </a:r>
          </a:p>
        </p:txBody>
      </p:sp>
    </p:spTree>
    <p:extLst>
      <p:ext uri="{BB962C8B-B14F-4D97-AF65-F5344CB8AC3E}">
        <p14:creationId xmlns:p14="http://schemas.microsoft.com/office/powerpoint/2010/main" val="3359125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there’s our error –</a:t>
            </a:r>
          </a:p>
          <a:p>
            <a:endParaRPr lang="en-US" dirty="0"/>
          </a:p>
          <a:p>
            <a:r>
              <a:rPr lang="en-US" dirty="0"/>
              <a:t>There’s no command called “Hi”</a:t>
            </a:r>
          </a:p>
          <a:p>
            <a:endParaRPr lang="en-US" dirty="0"/>
          </a:p>
          <a:p>
            <a:r>
              <a:rPr lang="en-US" dirty="0"/>
              <a:t>So our greeting was being parsed as a command,</a:t>
            </a:r>
          </a:p>
          <a:p>
            <a:endParaRPr lang="en-US" dirty="0"/>
          </a:p>
          <a:p>
            <a:r>
              <a:rPr lang="en-US" dirty="0"/>
              <a:t>Which doesn’t exist.</a:t>
            </a:r>
          </a:p>
          <a:p>
            <a:endParaRPr lang="en-US" dirty="0"/>
          </a:p>
          <a:p>
            <a:r>
              <a:rPr lang="en-US" dirty="0"/>
              <a:t>So there we have a FAILURE</a:t>
            </a:r>
          </a:p>
        </p:txBody>
      </p:sp>
    </p:spTree>
    <p:extLst>
      <p:ext uri="{BB962C8B-B14F-4D97-AF65-F5344CB8AC3E}">
        <p14:creationId xmlns:p14="http://schemas.microsoft.com/office/powerpoint/2010/main" val="32334897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 there we have Jenkins at its most basic level.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Jenkins jobs/projects can be run manually,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Or can be triggered by an external event.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you’re interested in automation,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You want to interact with Jenkins as little as possible.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5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 a lot of cloud work, app modernization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Big data, predictive analytics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Devops</a:t>
            </a:r>
            <a:r>
              <a:rPr lang="en-US" dirty="0"/>
              <a:t> on both the Microsoft and open source side</a:t>
            </a:r>
          </a:p>
          <a:p>
            <a:pPr marL="171450" indent="-171450">
              <a:buFontTx/>
              <a:buChar char="-"/>
            </a:pPr>
            <a:r>
              <a:rPr lang="en-US" dirty="0"/>
              <a:t>As well as a fair amount of IoT solutions</a:t>
            </a:r>
          </a:p>
        </p:txBody>
      </p:sp>
    </p:spTree>
    <p:extLst>
      <p:ext uri="{BB962C8B-B14F-4D97-AF65-F5344CB8AC3E}">
        <p14:creationId xmlns:p14="http://schemas.microsoft.com/office/powerpoint/2010/main" val="11121817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Jenkins works great in the beginning, right…</a:t>
            </a:r>
          </a:p>
          <a:p>
            <a:endParaRPr lang="en-US" dirty="0"/>
          </a:p>
          <a:p>
            <a:r>
              <a:rPr lang="en-US" dirty="0"/>
              <a:t>When you are just getting started </a:t>
            </a:r>
          </a:p>
          <a:p>
            <a:endParaRPr lang="en-US" dirty="0"/>
          </a:p>
          <a:p>
            <a:r>
              <a:rPr lang="en-US" dirty="0"/>
              <a:t>But when you add more...</a:t>
            </a:r>
          </a:p>
          <a:p>
            <a:endParaRPr lang="en-US" dirty="0"/>
          </a:p>
          <a:p>
            <a:r>
              <a:rPr lang="en-US" dirty="0"/>
              <a:t>-- [copy] the classic way to scale….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689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Copy, right?</a:t>
            </a:r>
          </a:p>
          <a:p>
            <a:endParaRPr lang="en-US" dirty="0"/>
          </a:p>
          <a:p>
            <a:r>
              <a:rPr lang="en-US" dirty="0"/>
              <a:t>Who has used this scaling method?</a:t>
            </a:r>
          </a:p>
          <a:p>
            <a:endParaRPr lang="en-US" dirty="0"/>
          </a:p>
          <a:p>
            <a:r>
              <a:rPr lang="en-US" dirty="0"/>
              <a:t>It’s great, copies everything from an existing project into new</a:t>
            </a:r>
          </a:p>
          <a:p>
            <a:endParaRPr lang="en-US" dirty="0"/>
          </a:p>
          <a:p>
            <a:r>
              <a:rPr lang="en-US" dirty="0"/>
              <a:t>-- just like copy &amp; paste code…</a:t>
            </a:r>
          </a:p>
        </p:txBody>
      </p:sp>
    </p:spTree>
    <p:extLst>
      <p:ext uri="{BB962C8B-B14F-4D97-AF65-F5344CB8AC3E}">
        <p14:creationId xmlns:p14="http://schemas.microsoft.com/office/powerpoint/2010/main" val="21297359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get spaghetti automation that ties your hands together.</a:t>
            </a:r>
          </a:p>
          <a:p>
            <a:endParaRPr lang="en-US" dirty="0"/>
          </a:p>
          <a:p>
            <a:r>
              <a:rPr lang="en-US" dirty="0"/>
              <a:t>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File:Homemade_fresh_pasta</a:t>
            </a:r>
            <a:r>
              <a:rPr lang="en-US" dirty="0"/>
              <a:t>_(spaghetti)_</a:t>
            </a:r>
            <a:r>
              <a:rPr lang="en-US" dirty="0" err="1"/>
              <a:t>by_Camille</a:t>
            </a:r>
            <a:r>
              <a:rPr lang="en-US" dirty="0"/>
              <a:t>_(</a:t>
            </a:r>
            <a:r>
              <a:rPr lang="en-US" dirty="0" err="1"/>
              <a:t>Unsplash</a:t>
            </a:r>
            <a:r>
              <a:rPr lang="en-US" dirty="0"/>
              <a:t>).jpg</a:t>
            </a:r>
          </a:p>
          <a:p>
            <a:r>
              <a:rPr lang="en-US" dirty="0"/>
              <a:t>By </a:t>
            </a:r>
            <a:r>
              <a:rPr lang="en-US" dirty="0" err="1"/>
              <a:t>davide</a:t>
            </a:r>
            <a:r>
              <a:rPr lang="en-US" dirty="0"/>
              <a:t> </a:t>
            </a:r>
            <a:r>
              <a:rPr lang="en-US" dirty="0" err="1"/>
              <a:t>ragusa</a:t>
            </a:r>
            <a:r>
              <a:rPr lang="en-US" dirty="0"/>
              <a:t> </a:t>
            </a:r>
            <a:r>
              <a:rPr lang="en-US" dirty="0" err="1"/>
              <a:t>davideragusa</a:t>
            </a:r>
            <a:r>
              <a:rPr lang="en-US" dirty="0"/>
              <a:t> (https://</a:t>
            </a:r>
            <a:r>
              <a:rPr lang="en-US" dirty="0" err="1"/>
              <a:t>unsplash.com</a:t>
            </a:r>
            <a:r>
              <a:rPr lang="en-US" dirty="0"/>
              <a:t>/photos/FwiLgvi-2Do) [CC0],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237865967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look at a real-life example we can use</a:t>
            </a:r>
          </a:p>
          <a:p>
            <a:endParaRPr lang="en-US" dirty="0"/>
          </a:p>
          <a:p>
            <a:r>
              <a:rPr lang="en-US" dirty="0"/>
              <a:t>To demonstrate ways we can scale Jenkins in a better way.</a:t>
            </a:r>
          </a:p>
          <a:p>
            <a:endParaRPr lang="en-US" dirty="0"/>
          </a:p>
          <a:p>
            <a:r>
              <a:rPr lang="en-US" dirty="0"/>
              <a:t>Imagine an enterprise company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9897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just a Fortune 500 company,</a:t>
            </a:r>
          </a:p>
          <a:p>
            <a:endParaRPr lang="en-US" dirty="0"/>
          </a:p>
          <a:p>
            <a:r>
              <a:rPr lang="en-US" dirty="0"/>
              <a:t>But arguably Fortune # 1.</a:t>
            </a:r>
          </a:p>
          <a:p>
            <a:endParaRPr lang="en-US" dirty="0"/>
          </a:p>
          <a:p>
            <a:r>
              <a:rPr lang="en-US" dirty="0"/>
              <a:t>Not in New York, London, or Beijing….</a:t>
            </a:r>
          </a:p>
          <a:p>
            <a:endParaRPr lang="en-US" dirty="0"/>
          </a:p>
          <a:p>
            <a:r>
              <a:rPr lang="en-US" dirty="0"/>
              <a:t>But somewhere a little farther north --</a:t>
            </a:r>
          </a:p>
        </p:txBody>
      </p:sp>
    </p:spTree>
    <p:extLst>
      <p:ext uri="{BB962C8B-B14F-4D97-AF65-F5344CB8AC3E}">
        <p14:creationId xmlns:p14="http://schemas.microsoft.com/office/powerpoint/2010/main" val="12999311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Nobody knows quite exactly where it is,</a:t>
            </a:r>
          </a:p>
          <a:p>
            <a:endParaRPr lang="en-US" dirty="0"/>
          </a:p>
          <a:p>
            <a:r>
              <a:rPr lang="en-US" dirty="0"/>
              <a:t>Though people have tried looking…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/wiki/File:US_Navy_010605-N-0000X-002_Sailors_stationed_aboard_the_Los_Angeles-class_fast_attack_submarine_USS_Scranton_(SSN_756)_</a:t>
            </a:r>
            <a:r>
              <a:rPr lang="en-US" dirty="0" err="1"/>
              <a:t>explore_the_Arctic_ice_surface.jpg</a:t>
            </a:r>
            <a:endParaRPr lang="en-US" dirty="0"/>
          </a:p>
          <a:p>
            <a:r>
              <a:rPr lang="en-US" dirty="0"/>
              <a:t>By U.S. Navy photo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8565482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very mysterious operation….</a:t>
            </a:r>
          </a:p>
          <a:p>
            <a:endParaRPr lang="en-US" dirty="0"/>
          </a:p>
          <a:p>
            <a:r>
              <a:rPr lang="en-US" dirty="0"/>
              <a:t>[anybody know what company I’m talking about?]</a:t>
            </a:r>
          </a:p>
          <a:p>
            <a:endParaRPr lang="en-US" dirty="0"/>
          </a:p>
          <a:p>
            <a:r>
              <a:rPr lang="en-US" dirty="0"/>
              <a:t>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/wiki/File:Ever_wonder_what%27s_actually_at_the_North_Pole%3F_Wonder_no_more._(19676111656).jpg</a:t>
            </a:r>
          </a:p>
          <a:p>
            <a:r>
              <a:rPr lang="en-US" dirty="0"/>
              <a:t>https://</a:t>
            </a:r>
            <a:r>
              <a:rPr lang="en-US" dirty="0" err="1"/>
              <a:t>upload.wikimedia.org</a:t>
            </a:r>
            <a:r>
              <a:rPr lang="en-US" dirty="0"/>
              <a:t>/</a:t>
            </a:r>
            <a:r>
              <a:rPr lang="en-US" dirty="0" err="1"/>
              <a:t>wikipedia</a:t>
            </a:r>
            <a:r>
              <a:rPr lang="en-US" dirty="0"/>
              <a:t>/commons/d/d3/Ever_wonder_what%27s_actually_at_the_North_Pole%3F_Wonder_no_more._%2819676111656%29.jpg</a:t>
            </a:r>
          </a:p>
        </p:txBody>
      </p:sp>
    </p:spTree>
    <p:extLst>
      <p:ext uri="{BB962C8B-B14F-4D97-AF65-F5344CB8AC3E}">
        <p14:creationId xmlns:p14="http://schemas.microsoft.com/office/powerpoint/2010/main" val="20938511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Santa Claus incorporated,</a:t>
            </a:r>
          </a:p>
          <a:p>
            <a:endParaRPr lang="en-US" dirty="0"/>
          </a:p>
          <a:p>
            <a:r>
              <a:rPr lang="en-US" dirty="0"/>
              <a:t>The man himself…</a:t>
            </a:r>
          </a:p>
          <a:p>
            <a:endParaRPr lang="en-US" dirty="0"/>
          </a:p>
          <a:p>
            <a:r>
              <a:rPr lang="en-US" dirty="0"/>
              <a:t>You want to talk about someone who needs to scale…</a:t>
            </a:r>
          </a:p>
          <a:p>
            <a:endParaRPr lang="en-US" dirty="0"/>
          </a:p>
          <a:p>
            <a:r>
              <a:rPr lang="en-US" dirty="0"/>
              <a:t>This is the case study of all case studies.</a:t>
            </a:r>
          </a:p>
          <a:p>
            <a:endParaRPr lang="en-US" dirty="0"/>
          </a:p>
          <a:p>
            <a:r>
              <a:rPr lang="en-US" dirty="0"/>
              <a:t>===================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File:Flickr</a:t>
            </a:r>
            <a:r>
              <a:rPr lang="en-US" dirty="0"/>
              <a:t>_-_</a:t>
            </a:r>
            <a:r>
              <a:rPr lang="en-US" dirty="0" err="1"/>
              <a:t>The_U.S._Army</a:t>
            </a:r>
            <a:r>
              <a:rPr lang="en-US" dirty="0"/>
              <a:t>_-_</a:t>
            </a:r>
            <a:r>
              <a:rPr lang="en-US" dirty="0" err="1"/>
              <a:t>www.Army.mil</a:t>
            </a:r>
            <a:r>
              <a:rPr lang="en-US" dirty="0"/>
              <a:t>_(144).jpg</a:t>
            </a:r>
          </a:p>
          <a:p>
            <a:r>
              <a:rPr lang="en-US" dirty="0"/>
              <a:t>By The U.S. Army (</a:t>
            </a:r>
            <a:r>
              <a:rPr lang="en-US" dirty="0" err="1"/>
              <a:t>www.Army.mil</a:t>
            </a:r>
            <a:r>
              <a:rPr lang="en-US" dirty="0"/>
              <a:t>)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3845879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Did you know…</a:t>
            </a:r>
          </a:p>
          <a:p>
            <a:endParaRPr lang="en-US" dirty="0"/>
          </a:p>
          <a:p>
            <a:r>
              <a:rPr lang="en-US" dirty="0"/>
              <a:t>Santa employs over 7.2 million reindeer that help him</a:t>
            </a:r>
          </a:p>
          <a:p>
            <a:r>
              <a:rPr lang="en-US" dirty="0"/>
              <a:t>Distribute all of those gifts on Christmas eve,</a:t>
            </a:r>
          </a:p>
          <a:p>
            <a:endParaRPr lang="en-US" dirty="0"/>
          </a:p>
          <a:p>
            <a:r>
              <a:rPr lang="en-US" dirty="0"/>
              <a:t>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File:Reindeer_on_Ikpek_Beach</a:t>
            </a:r>
            <a:r>
              <a:rPr lang="en-US" dirty="0"/>
              <a:t>_(7726653378).jpg</a:t>
            </a:r>
          </a:p>
          <a:p>
            <a:r>
              <a:rPr lang="en-US" dirty="0"/>
              <a:t>By Bering Land Bridge National Preserve (Reindeer on </a:t>
            </a:r>
            <a:r>
              <a:rPr lang="en-US" dirty="0" err="1"/>
              <a:t>Ikpek</a:t>
            </a:r>
            <a:r>
              <a:rPr lang="en-US" dirty="0"/>
              <a:t> Beach) [CC BY 2.0  (https://</a:t>
            </a:r>
            <a:r>
              <a:rPr lang="en-US" dirty="0" err="1"/>
              <a:t>creativecommons.org</a:t>
            </a:r>
            <a:r>
              <a:rPr lang="en-US" dirty="0"/>
              <a:t>/licenses/by/2.0)],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931832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Santa himself is getting up there,</a:t>
            </a:r>
          </a:p>
          <a:p>
            <a:endParaRPr lang="en-US" dirty="0"/>
          </a:p>
          <a:p>
            <a:r>
              <a:rPr lang="en-US" dirty="0"/>
              <a:t>He’s about 1700 years old now.</a:t>
            </a:r>
          </a:p>
          <a:p>
            <a:endParaRPr lang="en-US" dirty="0"/>
          </a:p>
          <a:p>
            <a:r>
              <a:rPr lang="en-US" dirty="0"/>
              <a:t>He used to know all of the reindeers by heart,</a:t>
            </a:r>
          </a:p>
          <a:p>
            <a:endParaRPr lang="en-US" dirty="0"/>
          </a:p>
          <a:p>
            <a:r>
              <a:rPr lang="en-US" dirty="0"/>
              <a:t>Which is important….</a:t>
            </a:r>
          </a:p>
          <a:p>
            <a:endParaRPr lang="en-US" dirty="0"/>
          </a:p>
          <a:p>
            <a:r>
              <a:rPr lang="en-US" dirty="0"/>
              <a:t>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</a:t>
            </a:r>
            <a:r>
              <a:rPr lang="en-US" dirty="0" err="1"/>
              <a:t>File:Saint_Nicholas_Catholic_Church</a:t>
            </a:r>
            <a:r>
              <a:rPr lang="en-US" dirty="0"/>
              <a:t>_(</a:t>
            </a:r>
            <a:r>
              <a:rPr lang="en-US" dirty="0" err="1"/>
              <a:t>Zanesville,_Ohio</a:t>
            </a:r>
            <a:r>
              <a:rPr lang="en-US" dirty="0"/>
              <a:t>)_-_</a:t>
            </a:r>
            <a:r>
              <a:rPr lang="en-US" dirty="0" err="1"/>
              <a:t>stained_glass,_St._Nicholas</a:t>
            </a:r>
            <a:r>
              <a:rPr lang="en-US" dirty="0"/>
              <a:t>_-_detail,_</a:t>
            </a:r>
            <a:r>
              <a:rPr lang="en-US" dirty="0" err="1"/>
              <a:t>closeup.jpg</a:t>
            </a:r>
            <a:endParaRPr lang="en-US" dirty="0"/>
          </a:p>
          <a:p>
            <a:r>
              <a:rPr lang="en-US" dirty="0"/>
              <a:t>By </a:t>
            </a:r>
            <a:r>
              <a:rPr lang="en-US" dirty="0" err="1"/>
              <a:t>Nheyob</a:t>
            </a:r>
            <a:r>
              <a:rPr lang="en-US" dirty="0"/>
              <a:t> [CC BY-SA 4.0  (https://</a:t>
            </a:r>
            <a:r>
              <a:rPr lang="en-US" dirty="0" err="1"/>
              <a:t>creativecommons.org</a:t>
            </a:r>
            <a:r>
              <a:rPr lang="en-US" dirty="0"/>
              <a:t>/licenses/by-</a:t>
            </a:r>
            <a:r>
              <a:rPr lang="en-US" dirty="0" err="1"/>
              <a:t>sa</a:t>
            </a:r>
            <a:r>
              <a:rPr lang="en-US" dirty="0"/>
              <a:t>/4.0)], from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541451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worldwide Microsoft </a:t>
            </a:r>
            <a:r>
              <a:rPr lang="en-US" dirty="0" err="1"/>
              <a:t>parter</a:t>
            </a:r>
            <a:r>
              <a:rPr lang="en-US" dirty="0"/>
              <a:t>, Insight has received a good share of rewards,</a:t>
            </a:r>
          </a:p>
          <a:p>
            <a:endParaRPr lang="en-US" dirty="0"/>
          </a:p>
          <a:p>
            <a:r>
              <a:rPr lang="en-US" dirty="0"/>
              <a:t>Including: </a:t>
            </a:r>
            <a:r>
              <a:rPr lang="en-US" dirty="0" err="1"/>
              <a:t>Iot</a:t>
            </a:r>
            <a:r>
              <a:rPr lang="en-US" dirty="0"/>
              <a:t> Partner of the year in 2016</a:t>
            </a:r>
          </a:p>
          <a:p>
            <a:r>
              <a:rPr lang="en-US" dirty="0"/>
              <a:t>Mobile App Dev and Open Source Azure in 2017</a:t>
            </a:r>
          </a:p>
          <a:p>
            <a:r>
              <a:rPr lang="en-US" dirty="0"/>
              <a:t>Ai and Modern </a:t>
            </a:r>
            <a:r>
              <a:rPr lang="en-US" dirty="0" err="1"/>
              <a:t>Workpace</a:t>
            </a:r>
            <a:r>
              <a:rPr lang="en-US" dirty="0"/>
              <a:t> awards in 2018</a:t>
            </a:r>
          </a:p>
          <a:p>
            <a:endParaRPr lang="en-US" dirty="0"/>
          </a:p>
          <a:p>
            <a:r>
              <a:rPr lang="en-US" dirty="0"/>
              <a:t>We are a proud sponsor of Code Mash this year –</a:t>
            </a:r>
          </a:p>
          <a:p>
            <a:r>
              <a:rPr lang="en-US" dirty="0"/>
              <a:t>We were a sponsor for many years as Cardinal </a:t>
            </a:r>
          </a:p>
          <a:p>
            <a:r>
              <a:rPr lang="en-US" dirty="0"/>
              <a:t>And will continue to be as insight</a:t>
            </a:r>
          </a:p>
          <a:p>
            <a:endParaRPr lang="en-US" dirty="0"/>
          </a:p>
          <a:p>
            <a:r>
              <a:rPr lang="en-US" dirty="0"/>
              <a:t>Also we are hiring, many skill sets, many locations</a:t>
            </a:r>
          </a:p>
          <a:p>
            <a:r>
              <a:rPr lang="en-US" dirty="0"/>
              <a:t>Interested or looking, talk to me or</a:t>
            </a:r>
          </a:p>
          <a:p>
            <a:r>
              <a:rPr lang="en-US" dirty="0"/>
              <a:t>Stop by insight booth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2765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keeping in contact with all</a:t>
            </a:r>
          </a:p>
          <a:p>
            <a:endParaRPr lang="en-US" dirty="0"/>
          </a:p>
          <a:p>
            <a:r>
              <a:rPr lang="en-US" dirty="0"/>
              <a:t>Of the reindeer and elves,</a:t>
            </a:r>
          </a:p>
          <a:p>
            <a:endParaRPr lang="en-US" dirty="0"/>
          </a:p>
          <a:p>
            <a:r>
              <a:rPr lang="en-US" dirty="0"/>
              <a:t>Keeping everything coordinated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/wiki/File:Kadena_celebrates_holidays_with_Tinsel_Town_151212-F-ZC102-550.jpg</a:t>
            </a:r>
          </a:p>
          <a:p>
            <a:r>
              <a:rPr lang="en-US" dirty="0"/>
              <a:t>By Senior Airman Omari Bernard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2263871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night of the Big Dance</a:t>
            </a:r>
          </a:p>
          <a:p>
            <a:endParaRPr lang="en-US" dirty="0"/>
          </a:p>
          <a:p>
            <a:r>
              <a:rPr lang="en-US" dirty="0"/>
              <a:t>On December 24.</a:t>
            </a:r>
          </a:p>
          <a:p>
            <a:endParaRPr lang="en-US" dirty="0"/>
          </a:p>
          <a:p>
            <a:r>
              <a:rPr lang="en-US" dirty="0"/>
              <a:t>So what does Santa do?</a:t>
            </a:r>
          </a:p>
          <a:p>
            <a:endParaRPr lang="en-US" baseline="30000" dirty="0"/>
          </a:p>
          <a:p>
            <a:endParaRPr lang="en-US" baseline="30000" dirty="0"/>
          </a:p>
          <a:p>
            <a:endParaRPr lang="en-US" baseline="30000" dirty="0"/>
          </a:p>
          <a:p>
            <a:r>
              <a:rPr lang="en-US" baseline="30000" dirty="0"/>
              <a:t>=================</a:t>
            </a:r>
          </a:p>
          <a:p>
            <a:r>
              <a:rPr lang="en-US" dirty="0"/>
              <a:t>https://</a:t>
            </a:r>
            <a:r>
              <a:rPr lang="en-US" dirty="0" err="1"/>
              <a:t>commons.wikimedia.org</a:t>
            </a:r>
            <a:r>
              <a:rPr lang="en-US" dirty="0"/>
              <a:t>/wiki/File:Defense.gov_photo_essay_071203-D-0653H-234.jpg</a:t>
            </a:r>
          </a:p>
          <a:p>
            <a:r>
              <a:rPr lang="en-US" dirty="0"/>
              <a:t>By English: Linda </a:t>
            </a:r>
            <a:r>
              <a:rPr lang="en-US" dirty="0" err="1"/>
              <a:t>Hosek</a:t>
            </a:r>
            <a:r>
              <a:rPr lang="en-US" dirty="0"/>
              <a:t> [Public domain],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49588986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 uses Jenkins, of course.</a:t>
            </a:r>
          </a:p>
          <a:p>
            <a:endParaRPr lang="en-US" dirty="0"/>
          </a:p>
          <a:p>
            <a:r>
              <a:rPr lang="en-US" dirty="0"/>
              <a:t>So let’s look at an example of what Santa’s going to do here.</a:t>
            </a:r>
          </a:p>
          <a:p>
            <a:endParaRPr lang="en-US" dirty="0"/>
          </a:p>
          <a:p>
            <a:r>
              <a:rPr lang="en-US" dirty="0"/>
              <a:t>-- create new freestyle job called Rudolph…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</a:p>
          <a:p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Created by https://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twitter.com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ks_nenasheva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00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Click OK…</a:t>
            </a:r>
          </a:p>
        </p:txBody>
      </p:sp>
    </p:spTree>
    <p:extLst>
      <p:ext uri="{BB962C8B-B14F-4D97-AF65-F5344CB8AC3E}">
        <p14:creationId xmlns:p14="http://schemas.microsoft.com/office/powerpoint/2010/main" val="4430801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-- description, says hello to Rudolph</a:t>
            </a:r>
          </a:p>
          <a:p>
            <a:endParaRPr lang="en-US" dirty="0"/>
          </a:p>
          <a:p>
            <a:r>
              <a:rPr lang="en-US" dirty="0"/>
              <a:t>-- keep last 3 builds</a:t>
            </a:r>
          </a:p>
        </p:txBody>
      </p:sp>
    </p:spTree>
    <p:extLst>
      <p:ext uri="{BB962C8B-B14F-4D97-AF65-F5344CB8AC3E}">
        <p14:creationId xmlns:p14="http://schemas.microsoft.com/office/powerpoint/2010/main" val="2775141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the source code management tab, select Git</a:t>
            </a:r>
          </a:p>
        </p:txBody>
      </p:sp>
    </p:spTree>
    <p:extLst>
      <p:ext uri="{BB962C8B-B14F-4D97-AF65-F5344CB8AC3E}">
        <p14:creationId xmlns:p14="http://schemas.microsoft.com/office/powerpoint/2010/main" val="588206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I’m just going to point this to a local git repo</a:t>
            </a:r>
          </a:p>
          <a:p>
            <a:endParaRPr lang="en-US" dirty="0"/>
          </a:p>
          <a:p>
            <a:r>
              <a:rPr lang="en-US" dirty="0"/>
              <a:t>That I have in my home directory</a:t>
            </a:r>
          </a:p>
          <a:p>
            <a:endParaRPr lang="en-US" dirty="0"/>
          </a:p>
          <a:p>
            <a:r>
              <a:rPr lang="en-US" dirty="0"/>
              <a:t>And it’s pulling from the master branch</a:t>
            </a:r>
          </a:p>
          <a:p>
            <a:endParaRPr lang="en-US" dirty="0"/>
          </a:p>
          <a:p>
            <a:r>
              <a:rPr lang="en-US" dirty="0"/>
              <a:t>[Git users here?]</a:t>
            </a:r>
          </a:p>
        </p:txBody>
      </p:sp>
    </p:spTree>
    <p:extLst>
      <p:ext uri="{BB962C8B-B14F-4D97-AF65-F5344CB8AC3E}">
        <p14:creationId xmlns:p14="http://schemas.microsoft.com/office/powerpoint/2010/main" val="6536692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build tab, again I’m going to choose</a:t>
            </a:r>
          </a:p>
          <a:p>
            <a:endParaRPr lang="en-US" dirty="0"/>
          </a:p>
          <a:p>
            <a:r>
              <a:rPr lang="en-US" dirty="0"/>
              <a:t>The Execute shell build step…</a:t>
            </a:r>
          </a:p>
        </p:txBody>
      </p:sp>
    </p:spTree>
    <p:extLst>
      <p:ext uri="{BB962C8B-B14F-4D97-AF65-F5344CB8AC3E}">
        <p14:creationId xmlns:p14="http://schemas.microsoft.com/office/powerpoint/2010/main" val="339769268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4256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put the following command in there…</a:t>
            </a:r>
          </a:p>
          <a:p>
            <a:endParaRPr lang="en-US" dirty="0"/>
          </a:p>
          <a:p>
            <a:r>
              <a:rPr lang="en-US" dirty="0" err="1"/>
              <a:t>Sh</a:t>
            </a:r>
            <a:r>
              <a:rPr lang="en-US" dirty="0"/>
              <a:t> </a:t>
            </a:r>
            <a:r>
              <a:rPr lang="en-US" dirty="0" err="1"/>
              <a:t>Reindeer.sh</a:t>
            </a:r>
            <a:r>
              <a:rPr lang="en-US" dirty="0"/>
              <a:t> Hello Rudolph.</a:t>
            </a:r>
          </a:p>
          <a:p>
            <a:endParaRPr lang="en-US" dirty="0"/>
          </a:p>
          <a:p>
            <a:r>
              <a:rPr lang="en-US" dirty="0"/>
              <a:t>This tells Jenkins to run a shell script called </a:t>
            </a:r>
            <a:r>
              <a:rPr lang="en-US" dirty="0" err="1"/>
              <a:t>reindeer.sh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That’s in my git repo, so let’s take a look at that real quick.</a:t>
            </a:r>
          </a:p>
        </p:txBody>
      </p:sp>
    </p:spTree>
    <p:extLst>
      <p:ext uri="{BB962C8B-B14F-4D97-AF65-F5344CB8AC3E}">
        <p14:creationId xmlns:p14="http://schemas.microsoft.com/office/powerpoint/2010/main" val="3768363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Today, talk about/work with Jenkins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How many have worked with Jenkins?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 is Jenkins here supposed to be? [butler]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5492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sets two variables –</a:t>
            </a:r>
          </a:p>
          <a:p>
            <a:r>
              <a:rPr lang="en-US" dirty="0"/>
              <a:t>Greeting, and reindeer name,</a:t>
            </a:r>
          </a:p>
          <a:p>
            <a:r>
              <a:rPr lang="en-US" dirty="0"/>
              <a:t>Which get passed in from Jenkins.</a:t>
            </a:r>
          </a:p>
          <a:p>
            <a:r>
              <a:rPr lang="en-US" dirty="0"/>
              <a:t>If nothing gets passed in for either variable,</a:t>
            </a:r>
          </a:p>
          <a:p>
            <a:r>
              <a:rPr lang="en-US" dirty="0"/>
              <a:t>Then the script sets defaults.</a:t>
            </a:r>
          </a:p>
          <a:p>
            <a:r>
              <a:rPr lang="en-US" dirty="0"/>
              <a:t>Then the result gets written as output.</a:t>
            </a:r>
          </a:p>
          <a:p>
            <a:r>
              <a:rPr lang="en-US" dirty="0"/>
              <a:t>---</a:t>
            </a:r>
          </a:p>
          <a:p>
            <a:r>
              <a:rPr lang="en-US" dirty="0"/>
              <a:t>So we will save this, go back to the project screen</a:t>
            </a:r>
          </a:p>
        </p:txBody>
      </p:sp>
    </p:spTree>
    <p:extLst>
      <p:ext uri="{BB962C8B-B14F-4D97-AF65-F5344CB8AC3E}">
        <p14:creationId xmlns:p14="http://schemas.microsoft.com/office/powerpoint/2010/main" val="15523036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click “build Now”</a:t>
            </a:r>
          </a:p>
        </p:txBody>
      </p:sp>
    </p:spTree>
    <p:extLst>
      <p:ext uri="{BB962C8B-B14F-4D97-AF65-F5344CB8AC3E}">
        <p14:creationId xmlns:p14="http://schemas.microsoft.com/office/powerpoint/2010/main" val="20150860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have a success – let’s look at the output.</a:t>
            </a:r>
          </a:p>
        </p:txBody>
      </p:sp>
    </p:spTree>
    <p:extLst>
      <p:ext uri="{BB962C8B-B14F-4D97-AF65-F5344CB8AC3E}">
        <p14:creationId xmlns:p14="http://schemas.microsoft.com/office/powerpoint/2010/main" val="2562457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we have the result of the script as it’s run.</a:t>
            </a:r>
          </a:p>
          <a:p>
            <a:r>
              <a:rPr lang="en-US" dirty="0"/>
              <a:t>So there’s one job for one reindeer.</a:t>
            </a:r>
          </a:p>
          <a:p>
            <a:endParaRPr lang="en-US" dirty="0"/>
          </a:p>
          <a:p>
            <a:r>
              <a:rPr lang="en-US" dirty="0"/>
              <a:t>-- contrived example, but basic</a:t>
            </a:r>
          </a:p>
          <a:p>
            <a:r>
              <a:rPr lang="en-US" dirty="0"/>
              <a:t>-- does have the basic elements:</a:t>
            </a:r>
          </a:p>
          <a:p>
            <a:r>
              <a:rPr lang="en-US" dirty="0"/>
              <a:t>	pulling code from source control</a:t>
            </a:r>
          </a:p>
          <a:p>
            <a:r>
              <a:rPr lang="en-US" dirty="0"/>
              <a:t>	and doing something with it</a:t>
            </a:r>
          </a:p>
          <a:p>
            <a:endParaRPr lang="en-US" dirty="0"/>
          </a:p>
          <a:p>
            <a:r>
              <a:rPr lang="en-US" dirty="0"/>
              <a:t>--not concerned as much with what it does as</a:t>
            </a:r>
          </a:p>
          <a:p>
            <a:r>
              <a:rPr lang="en-US" dirty="0"/>
              <a:t>	how to scale and manage these types of jobs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91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our Rudolph project.</a:t>
            </a:r>
          </a:p>
          <a:p>
            <a:r>
              <a:rPr lang="en-US" dirty="0"/>
              <a:t>Let’s say we copy this job 9 times for a total of 10 reindeer,</a:t>
            </a:r>
          </a:p>
          <a:p>
            <a:r>
              <a:rPr lang="en-US" dirty="0"/>
              <a:t>And we want this to say something other than Hello as a greeting?</a:t>
            </a:r>
          </a:p>
          <a:p>
            <a:endParaRPr lang="en-US" dirty="0"/>
          </a:p>
          <a:p>
            <a:r>
              <a:rPr lang="en-US" dirty="0"/>
              <a:t>[change each one individually….]</a:t>
            </a:r>
          </a:p>
          <a:p>
            <a:endParaRPr lang="en-US" dirty="0"/>
          </a:p>
          <a:p>
            <a:r>
              <a:rPr lang="en-US" dirty="0"/>
              <a:t>There’s a better way to do this….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469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one way is to use a plugin called EZ Templates</a:t>
            </a:r>
          </a:p>
          <a:p>
            <a:r>
              <a:rPr lang="en-US" dirty="0"/>
              <a:t>Here’s the official plugin page for it,</a:t>
            </a:r>
          </a:p>
          <a:p>
            <a:r>
              <a:rPr lang="en-US" dirty="0"/>
              <a:t>There’s also a git repo for it</a:t>
            </a:r>
          </a:p>
          <a:p>
            <a:r>
              <a:rPr lang="en-US" dirty="0"/>
              <a:t>the plugin itself is available in the Manage Plugins</a:t>
            </a:r>
          </a:p>
          <a:p>
            <a:r>
              <a:rPr lang="en-US" dirty="0"/>
              <a:t>section of Jenkins</a:t>
            </a:r>
          </a:p>
        </p:txBody>
      </p:sp>
    </p:spTree>
    <p:extLst>
      <p:ext uri="{BB962C8B-B14F-4D97-AF65-F5344CB8AC3E}">
        <p14:creationId xmlns:p14="http://schemas.microsoft.com/office/powerpoint/2010/main" val="5967269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a lot of plugins, this was originally developed by a third party</a:t>
            </a:r>
          </a:p>
          <a:p>
            <a:r>
              <a:rPr lang="en-US" dirty="0"/>
              <a:t>And then merged into the Jenkins project</a:t>
            </a:r>
          </a:p>
          <a:p>
            <a:endParaRPr lang="en-US" dirty="0"/>
          </a:p>
          <a:p>
            <a:r>
              <a:rPr lang="en-US" dirty="0"/>
              <a:t>So you just need to select and install it</a:t>
            </a:r>
          </a:p>
          <a:p>
            <a:endParaRPr lang="en-US" dirty="0"/>
          </a:p>
          <a:p>
            <a:r>
              <a:rPr lang="en-US" dirty="0"/>
              <a:t>As it describes, this allows you to take any job </a:t>
            </a:r>
          </a:p>
          <a:p>
            <a:r>
              <a:rPr lang="en-US" dirty="0"/>
              <a:t>And use it as a template for other jobs.</a:t>
            </a:r>
          </a:p>
          <a:p>
            <a:endParaRPr lang="en-US" dirty="0"/>
          </a:p>
          <a:p>
            <a:r>
              <a:rPr lang="en-US" dirty="0"/>
              <a:t>Let’s take a look at how it might help us scale in this instance.</a:t>
            </a:r>
          </a:p>
        </p:txBody>
      </p:sp>
    </p:spTree>
    <p:extLst>
      <p:ext uri="{BB962C8B-B14F-4D97-AF65-F5344CB8AC3E}">
        <p14:creationId xmlns:p14="http://schemas.microsoft.com/office/powerpoint/2010/main" val="84118081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far we have our “do stuff” project,</a:t>
            </a:r>
          </a:p>
          <a:p>
            <a:r>
              <a:rPr lang="en-US" dirty="0"/>
              <a:t>And our Rudolph project.</a:t>
            </a:r>
          </a:p>
          <a:p>
            <a:endParaRPr lang="en-US" dirty="0"/>
          </a:p>
          <a:p>
            <a:r>
              <a:rPr lang="en-US" dirty="0"/>
              <a:t>Let’s create our template.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90939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call it Reindeer Template…</a:t>
            </a:r>
          </a:p>
        </p:txBody>
      </p:sp>
    </p:spTree>
    <p:extLst>
      <p:ext uri="{BB962C8B-B14F-4D97-AF65-F5344CB8AC3E}">
        <p14:creationId xmlns:p14="http://schemas.microsoft.com/office/powerpoint/2010/main" val="2748993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we will create it as a copy of Rudolph</a:t>
            </a:r>
          </a:p>
          <a:p>
            <a:endParaRPr lang="en-US" dirty="0"/>
          </a:p>
          <a:p>
            <a:r>
              <a:rPr lang="en-US" dirty="0"/>
              <a:t>So we can use that as a starting point.</a:t>
            </a:r>
          </a:p>
        </p:txBody>
      </p:sp>
    </p:spTree>
    <p:extLst>
      <p:ext uri="{BB962C8B-B14F-4D97-AF65-F5344CB8AC3E}">
        <p14:creationId xmlns:p14="http://schemas.microsoft.com/office/powerpoint/2010/main" val="1494382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Why a butler?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 does that have to do with Jenkins? [discussion]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Image from http://</a:t>
            </a:r>
            <a:r>
              <a:rPr lang="en-US" dirty="0" err="1"/>
              <a:t>www.pensandpatron.com</a:t>
            </a:r>
            <a:r>
              <a:rPr lang="en-US" dirty="0"/>
              <a:t>/lists/never-knew-</a:t>
            </a:r>
            <a:r>
              <a:rPr lang="en-US" dirty="0" err="1"/>
              <a:t>downton</a:t>
            </a:r>
            <a:r>
              <a:rPr lang="en-US" dirty="0"/>
              <a:t>-abbey-</a:t>
            </a:r>
            <a:r>
              <a:rPr lang="en-US" dirty="0" err="1"/>
              <a:t>ob</a:t>
            </a:r>
            <a:r>
              <a:rPr lang="en-US" dirty="0"/>
              <a:t>/</a:t>
            </a:r>
          </a:p>
          <a:p>
            <a:r>
              <a:rPr lang="en-US" dirty="0"/>
              <a:t>http://d3f88t1ya8f0ec.cloudfront.net/</a:t>
            </a:r>
            <a:r>
              <a:rPr lang="en-US" dirty="0" err="1"/>
              <a:t>wp</a:t>
            </a:r>
            <a:r>
              <a:rPr lang="en-US" dirty="0"/>
              <a:t>-content/uploads/2018/07/23152933/</a:t>
            </a:r>
            <a:r>
              <a:rPr lang="en-US" dirty="0" err="1"/>
              <a:t>charles-carlson.jpg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5383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go ahead and change the description</a:t>
            </a:r>
          </a:p>
          <a:p>
            <a:r>
              <a:rPr lang="en-US" dirty="0"/>
              <a:t>So it makes sense as a template</a:t>
            </a:r>
          </a:p>
        </p:txBody>
      </p:sp>
    </p:spTree>
    <p:extLst>
      <p:ext uri="{BB962C8B-B14F-4D97-AF65-F5344CB8AC3E}">
        <p14:creationId xmlns:p14="http://schemas.microsoft.com/office/powerpoint/2010/main" val="10060841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“Serves as a template for the reindeer jobs”</a:t>
            </a:r>
          </a:p>
        </p:txBody>
      </p:sp>
    </p:spTree>
    <p:extLst>
      <p:ext uri="{BB962C8B-B14F-4D97-AF65-F5344CB8AC3E}">
        <p14:creationId xmlns:p14="http://schemas.microsoft.com/office/powerpoint/2010/main" val="4122453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also going to add a couple of parameters (variables)</a:t>
            </a:r>
          </a:p>
          <a:p>
            <a:r>
              <a:rPr lang="en-US" dirty="0"/>
              <a:t>So Santa can personalize his reindeer greeting –</a:t>
            </a:r>
          </a:p>
          <a:p>
            <a:endParaRPr lang="en-US" dirty="0"/>
          </a:p>
          <a:p>
            <a:r>
              <a:rPr lang="en-US" dirty="0"/>
              <a:t>Check box for “project is parameterized”</a:t>
            </a:r>
          </a:p>
          <a:p>
            <a:endParaRPr lang="en-US" dirty="0"/>
          </a:p>
          <a:p>
            <a:r>
              <a:rPr lang="en-US" dirty="0"/>
              <a:t>And we will select the string parameter</a:t>
            </a:r>
          </a:p>
        </p:txBody>
      </p:sp>
    </p:spTree>
    <p:extLst>
      <p:ext uri="{BB962C8B-B14F-4D97-AF65-F5344CB8AC3E}">
        <p14:creationId xmlns:p14="http://schemas.microsoft.com/office/powerpoint/2010/main" val="38581298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enter our values…</a:t>
            </a:r>
          </a:p>
        </p:txBody>
      </p:sp>
    </p:spTree>
    <p:extLst>
      <p:ext uri="{BB962C8B-B14F-4D97-AF65-F5344CB8AC3E}">
        <p14:creationId xmlns:p14="http://schemas.microsoft.com/office/powerpoint/2010/main" val="123114166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call this parameter GREETING</a:t>
            </a:r>
          </a:p>
          <a:p>
            <a:r>
              <a:rPr lang="en-US" dirty="0"/>
              <a:t>With a default value of Hello</a:t>
            </a:r>
          </a:p>
          <a:p>
            <a:r>
              <a:rPr lang="en-US" dirty="0"/>
              <a:t>And also give it a description.</a:t>
            </a:r>
          </a:p>
        </p:txBody>
      </p:sp>
    </p:spTree>
    <p:extLst>
      <p:ext uri="{BB962C8B-B14F-4D97-AF65-F5344CB8AC3E}">
        <p14:creationId xmlns:p14="http://schemas.microsoft.com/office/powerpoint/2010/main" val="37241312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add parameter REINDEER</a:t>
            </a:r>
          </a:p>
          <a:p>
            <a:r>
              <a:rPr lang="en-US" dirty="0"/>
              <a:t>With no default value</a:t>
            </a:r>
          </a:p>
          <a:p>
            <a:r>
              <a:rPr lang="en-US" dirty="0"/>
              <a:t>And also give it a description –</a:t>
            </a:r>
          </a:p>
          <a:p>
            <a:r>
              <a:rPr lang="en-US" dirty="0"/>
              <a:t>“The reindeer to say hello to”</a:t>
            </a:r>
          </a:p>
        </p:txBody>
      </p:sp>
    </p:spTree>
    <p:extLst>
      <p:ext uri="{BB962C8B-B14F-4D97-AF65-F5344CB8AC3E}">
        <p14:creationId xmlns:p14="http://schemas.microsoft.com/office/powerpoint/2010/main" val="9124525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 we will scroll down to the checkbox that says</a:t>
            </a:r>
          </a:p>
          <a:p>
            <a:r>
              <a:rPr lang="en-US" dirty="0"/>
              <a:t>“Allow this job to be used as a template”</a:t>
            </a:r>
          </a:p>
          <a:p>
            <a:endParaRPr lang="en-US" dirty="0"/>
          </a:p>
          <a:p>
            <a:r>
              <a:rPr lang="en-US" dirty="0"/>
              <a:t>[you see this option only if you have EZ Templates installed]</a:t>
            </a:r>
          </a:p>
        </p:txBody>
      </p:sp>
    </p:spTree>
    <p:extLst>
      <p:ext uri="{BB962C8B-B14F-4D97-AF65-F5344CB8AC3E}">
        <p14:creationId xmlns:p14="http://schemas.microsoft.com/office/powerpoint/2010/main" val="7760873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 check the box, you see a list</a:t>
            </a:r>
          </a:p>
          <a:p>
            <a:r>
              <a:rPr lang="en-US" dirty="0"/>
              <a:t>Of jobs using the template </a:t>
            </a:r>
          </a:p>
          <a:p>
            <a:r>
              <a:rPr lang="en-US" dirty="0"/>
              <a:t>(none yet since we just created it)</a:t>
            </a:r>
          </a:p>
        </p:txBody>
      </p:sp>
    </p:spTree>
    <p:extLst>
      <p:ext uri="{BB962C8B-B14F-4D97-AF65-F5344CB8AC3E}">
        <p14:creationId xmlns:p14="http://schemas.microsoft.com/office/powerpoint/2010/main" val="281999280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leave our git repo as it is….</a:t>
            </a:r>
          </a:p>
        </p:txBody>
      </p:sp>
    </p:spTree>
    <p:extLst>
      <p:ext uri="{BB962C8B-B14F-4D97-AF65-F5344CB8AC3E}">
        <p14:creationId xmlns:p14="http://schemas.microsoft.com/office/powerpoint/2010/main" val="65917714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also change our shell command</a:t>
            </a:r>
          </a:p>
          <a:p>
            <a:r>
              <a:rPr lang="en-US" dirty="0"/>
              <a:t>To use the parameters</a:t>
            </a:r>
          </a:p>
        </p:txBody>
      </p:sp>
    </p:spTree>
    <p:extLst>
      <p:ext uri="{BB962C8B-B14F-4D97-AF65-F5344CB8AC3E}">
        <p14:creationId xmlns:p14="http://schemas.microsoft.com/office/powerpoint/2010/main" val="3344896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What I like about the Butler theme –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pPr marL="171450" marR="0" lvl="0" indent="-1714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effectLst/>
              </a:rPr>
              <a:t>Jenkins does what you tell it</a:t>
            </a:r>
          </a:p>
          <a:p>
            <a:pPr marL="171450" marR="0" lvl="0" indent="-1714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effectLst/>
              </a:rPr>
              <a:t>Will do almost whatever you say</a:t>
            </a:r>
          </a:p>
          <a:p>
            <a:pPr marL="171450" marR="0" lvl="0" indent="-1714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effectLst/>
              </a:rPr>
              <a:t>Up to you to guide/make good decisions about what butler does</a:t>
            </a:r>
          </a:p>
          <a:p>
            <a:pPr marL="171450" marR="0" lvl="0" indent="-17145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effectLst/>
              </a:rPr>
              <a:t>And if you don’t…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Image from https://</a:t>
            </a:r>
            <a:r>
              <a:rPr lang="en-US" dirty="0" err="1"/>
              <a:t>getyarn.io</a:t>
            </a:r>
            <a:r>
              <a:rPr lang="en-US" dirty="0"/>
              <a:t>/yarn-clip/da131918-6565-4be8-91f3-3f9564e9808</a:t>
            </a:r>
          </a:p>
          <a:p>
            <a:r>
              <a:rPr lang="en-US" dirty="0"/>
              <a:t>https://</a:t>
            </a:r>
            <a:r>
              <a:rPr lang="en-US" dirty="0" err="1"/>
              <a:t>www.google.com</a:t>
            </a:r>
            <a:r>
              <a:rPr lang="en-US" dirty="0"/>
              <a:t>/</a:t>
            </a:r>
            <a:r>
              <a:rPr lang="en-US" dirty="0" err="1"/>
              <a:t>url?sa</a:t>
            </a:r>
            <a:r>
              <a:rPr lang="en-US" dirty="0"/>
              <a:t>=</a:t>
            </a:r>
            <a:r>
              <a:rPr lang="en-US" dirty="0" err="1"/>
              <a:t>i&amp;rct</a:t>
            </a:r>
            <a:r>
              <a:rPr lang="en-US" dirty="0"/>
              <a:t>=</a:t>
            </a:r>
            <a:r>
              <a:rPr lang="en-US" dirty="0" err="1"/>
              <a:t>j&amp;q</a:t>
            </a:r>
            <a:r>
              <a:rPr lang="en-US" dirty="0"/>
              <a:t>=&amp;</a:t>
            </a:r>
            <a:r>
              <a:rPr lang="en-US" dirty="0" err="1"/>
              <a:t>esrc</a:t>
            </a:r>
            <a:r>
              <a:rPr lang="en-US" dirty="0"/>
              <a:t>=</a:t>
            </a:r>
            <a:r>
              <a:rPr lang="en-US" dirty="0" err="1"/>
              <a:t>s&amp;source</a:t>
            </a:r>
            <a:r>
              <a:rPr lang="en-US" dirty="0"/>
              <a:t>=</a:t>
            </a:r>
            <a:r>
              <a:rPr lang="en-US" dirty="0" err="1"/>
              <a:t>images&amp;cd</a:t>
            </a:r>
            <a:r>
              <a:rPr lang="en-US" dirty="0"/>
              <a:t>=&amp;cad=</a:t>
            </a:r>
            <a:r>
              <a:rPr lang="en-US" dirty="0" err="1"/>
              <a:t>rja&amp;uact</a:t>
            </a:r>
            <a:r>
              <a:rPr lang="en-US" dirty="0"/>
              <a:t>=8&amp;ved=2ahUKEwiCycmjtNndAhUK04MKHZAiAAcQjRx6BAgBEAU&amp;url=https%3A%2F%2Fgetyarn.io%2Fyarn-clip%2Fda131918-6565-4be8-91f3-3f9564e98088&amp;psig=AOvVaw3mZTtbp4cJsUQWwudTn2T3&amp;ust=1538076646833110</a:t>
            </a:r>
          </a:p>
        </p:txBody>
      </p:sp>
    </p:spTree>
    <p:extLst>
      <p:ext uri="{BB962C8B-B14F-4D97-AF65-F5344CB8AC3E}">
        <p14:creationId xmlns:p14="http://schemas.microsoft.com/office/powerpoint/2010/main" val="265710800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will click save…</a:t>
            </a:r>
          </a:p>
        </p:txBody>
      </p:sp>
    </p:spTree>
    <p:extLst>
      <p:ext uri="{BB962C8B-B14F-4D97-AF65-F5344CB8AC3E}">
        <p14:creationId xmlns:p14="http://schemas.microsoft.com/office/powerpoint/2010/main" val="19093998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takes us back to the project page</a:t>
            </a:r>
          </a:p>
        </p:txBody>
      </p:sp>
    </p:spTree>
    <p:extLst>
      <p:ext uri="{BB962C8B-B14F-4D97-AF65-F5344CB8AC3E}">
        <p14:creationId xmlns:p14="http://schemas.microsoft.com/office/powerpoint/2010/main" val="167103739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look closer you’ll see there’s </a:t>
            </a:r>
          </a:p>
          <a:p>
            <a:r>
              <a:rPr lang="en-US" dirty="0"/>
              <a:t>A note that this project is configured as a template.</a:t>
            </a:r>
          </a:p>
          <a:p>
            <a:endParaRPr lang="en-US" dirty="0"/>
          </a:p>
          <a:p>
            <a:r>
              <a:rPr lang="en-US" dirty="0"/>
              <a:t>Because this is a template and not something we want to run,</a:t>
            </a:r>
          </a:p>
          <a:p>
            <a:r>
              <a:rPr lang="en-US" dirty="0"/>
              <a:t>We will disable the project, which is important</a:t>
            </a:r>
          </a:p>
          <a:p>
            <a:r>
              <a:rPr lang="en-US" dirty="0"/>
              <a:t>If the template contains build triggers</a:t>
            </a:r>
          </a:p>
          <a:p>
            <a:r>
              <a:rPr lang="en-US" dirty="0"/>
              <a:t>Or anything like that.</a:t>
            </a:r>
          </a:p>
        </p:txBody>
      </p:sp>
    </p:spTree>
    <p:extLst>
      <p:ext uri="{BB962C8B-B14F-4D97-AF65-F5344CB8AC3E}">
        <p14:creationId xmlns:p14="http://schemas.microsoft.com/office/powerpoint/2010/main" val="6970604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will do that</a:t>
            </a:r>
          </a:p>
          <a:p>
            <a:r>
              <a:rPr lang="en-US" dirty="0"/>
              <a:t>And it shows up as disabled.</a:t>
            </a:r>
          </a:p>
        </p:txBody>
      </p:sp>
    </p:spTree>
    <p:extLst>
      <p:ext uri="{BB962C8B-B14F-4D97-AF65-F5344CB8AC3E}">
        <p14:creationId xmlns:p14="http://schemas.microsoft.com/office/powerpoint/2010/main" val="25098297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three projects: our </a:t>
            </a:r>
            <a:r>
              <a:rPr lang="en-US" dirty="0" err="1"/>
              <a:t>dostuff</a:t>
            </a:r>
            <a:r>
              <a:rPr lang="en-US" dirty="0"/>
              <a:t> example,</a:t>
            </a:r>
          </a:p>
          <a:p>
            <a:r>
              <a:rPr lang="en-US" dirty="0"/>
              <a:t>Our Rudolph project,</a:t>
            </a:r>
          </a:p>
          <a:p>
            <a:r>
              <a:rPr lang="en-US" dirty="0"/>
              <a:t>And our template.</a:t>
            </a:r>
          </a:p>
          <a:p>
            <a:r>
              <a:rPr lang="en-US" dirty="0"/>
              <a:t>Lets delete and recreate our Rudolph project to use the template.</a:t>
            </a:r>
          </a:p>
        </p:txBody>
      </p:sp>
    </p:spTree>
    <p:extLst>
      <p:ext uri="{BB962C8B-B14F-4D97-AF65-F5344CB8AC3E}">
        <p14:creationId xmlns:p14="http://schemas.microsoft.com/office/powerpoint/2010/main" val="68318132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 Rudolph is gone,</a:t>
            </a:r>
          </a:p>
          <a:p>
            <a:r>
              <a:rPr lang="en-US" dirty="0"/>
              <a:t>Let’s create a new freestyle job</a:t>
            </a:r>
          </a:p>
          <a:p>
            <a:r>
              <a:rPr lang="en-US" dirty="0"/>
              <a:t>Called Rudolph and get into it.</a:t>
            </a:r>
          </a:p>
        </p:txBody>
      </p:sp>
    </p:spTree>
    <p:extLst>
      <p:ext uri="{BB962C8B-B14F-4D97-AF65-F5344CB8AC3E}">
        <p14:creationId xmlns:p14="http://schemas.microsoft.com/office/powerpoint/2010/main" val="14136801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use the same description we had before….</a:t>
            </a:r>
          </a:p>
        </p:txBody>
      </p:sp>
    </p:spTree>
    <p:extLst>
      <p:ext uri="{BB962C8B-B14F-4D97-AF65-F5344CB8AC3E}">
        <p14:creationId xmlns:p14="http://schemas.microsoft.com/office/powerpoint/2010/main" val="199919475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freestyle job says hello to Rudolph….</a:t>
            </a:r>
          </a:p>
          <a:p>
            <a:endParaRPr lang="en-US" dirty="0"/>
          </a:p>
          <a:p>
            <a:r>
              <a:rPr lang="en-US" dirty="0"/>
              <a:t>Then we scroll down to the checkbox that says</a:t>
            </a:r>
          </a:p>
          <a:p>
            <a:endParaRPr lang="en-US" dirty="0"/>
          </a:p>
          <a:p>
            <a:r>
              <a:rPr lang="en-US" dirty="0"/>
              <a:t>“use another job as a template”</a:t>
            </a:r>
          </a:p>
        </p:txBody>
      </p:sp>
    </p:spTree>
    <p:extLst>
      <p:ext uri="{BB962C8B-B14F-4D97-AF65-F5344CB8AC3E}">
        <p14:creationId xmlns:p14="http://schemas.microsoft.com/office/powerpoint/2010/main" val="51838225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we check that we are given a dropdown</a:t>
            </a:r>
          </a:p>
          <a:p>
            <a:r>
              <a:rPr lang="en-US" dirty="0"/>
              <a:t>Of what template we want to select</a:t>
            </a:r>
          </a:p>
        </p:txBody>
      </p:sp>
    </p:spTree>
    <p:extLst>
      <p:ext uri="{BB962C8B-B14F-4D97-AF65-F5344CB8AC3E}">
        <p14:creationId xmlns:p14="http://schemas.microsoft.com/office/powerpoint/2010/main" val="18490267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will choose reindeer template</a:t>
            </a:r>
          </a:p>
          <a:p>
            <a:endParaRPr lang="en-US" dirty="0"/>
          </a:p>
          <a:p>
            <a:r>
              <a:rPr lang="en-US" dirty="0"/>
              <a:t>If you click the Advanced button on the right side</a:t>
            </a:r>
          </a:p>
          <a:p>
            <a:r>
              <a:rPr lang="en-US" dirty="0"/>
              <a:t>You will get a bunch of additional options</a:t>
            </a:r>
          </a:p>
          <a:p>
            <a:r>
              <a:rPr lang="en-US" dirty="0"/>
              <a:t>On how you want this job to interact </a:t>
            </a:r>
          </a:p>
        </p:txBody>
      </p:sp>
    </p:spTree>
    <p:extLst>
      <p:ext uri="{BB962C8B-B14F-4D97-AF65-F5344CB8AC3E}">
        <p14:creationId xmlns:p14="http://schemas.microsoft.com/office/powerpoint/2010/main" val="673607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 end up with unhappy butler.</a:t>
            </a:r>
          </a:p>
          <a:p>
            <a:endParaRPr lang="en-US" dirty="0"/>
          </a:p>
          <a:p>
            <a:r>
              <a:rPr lang="en-US" dirty="0"/>
              <a:t>For those who have used Jenkins, how have you used it?</a:t>
            </a:r>
          </a:p>
          <a:p>
            <a:endParaRPr lang="en-US" dirty="0"/>
          </a:p>
          <a:p>
            <a:r>
              <a:rPr lang="en-US" dirty="0"/>
              <a:t>Basic freestyle point-&amp;-click-jobs?</a:t>
            </a:r>
          </a:p>
          <a:p>
            <a:r>
              <a:rPr lang="en-US" dirty="0"/>
              <a:t>pipeline?</a:t>
            </a:r>
          </a:p>
          <a:p>
            <a:r>
              <a:rPr lang="en-US" dirty="0"/>
              <a:t>global libraries?</a:t>
            </a:r>
          </a:p>
          <a:p>
            <a:r>
              <a:rPr lang="en-US" dirty="0"/>
              <a:t>job-</a:t>
            </a:r>
            <a:r>
              <a:rPr lang="en-US" dirty="0" err="1"/>
              <a:t>dsl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8900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Such as “retain local job parameter values”</a:t>
            </a:r>
          </a:p>
          <a:p>
            <a:r>
              <a:rPr lang="en-US" dirty="0"/>
              <a:t>Which we will see in a minute.</a:t>
            </a:r>
          </a:p>
          <a:p>
            <a:endParaRPr lang="en-US" dirty="0"/>
          </a:p>
          <a:p>
            <a:r>
              <a:rPr lang="en-US" dirty="0"/>
              <a:t>Let’s save that and go back to the project page</a:t>
            </a:r>
          </a:p>
        </p:txBody>
      </p:sp>
    </p:spTree>
    <p:extLst>
      <p:ext uri="{BB962C8B-B14F-4D97-AF65-F5344CB8AC3E}">
        <p14:creationId xmlns:p14="http://schemas.microsoft.com/office/powerpoint/2010/main" val="98820012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shows us that Rudolph </a:t>
            </a:r>
          </a:p>
          <a:p>
            <a:r>
              <a:rPr lang="en-US" dirty="0"/>
              <a:t>Is implementing the reindeer template.</a:t>
            </a:r>
          </a:p>
          <a:p>
            <a:endParaRPr lang="en-US" dirty="0"/>
          </a:p>
          <a:p>
            <a:r>
              <a:rPr lang="en-US" dirty="0"/>
              <a:t>Remember, all we did was add a description,</a:t>
            </a:r>
          </a:p>
          <a:p>
            <a:r>
              <a:rPr lang="en-US" dirty="0"/>
              <a:t>Select a template, and save it.</a:t>
            </a:r>
          </a:p>
          <a:p>
            <a:endParaRPr lang="en-US" dirty="0"/>
          </a:p>
          <a:p>
            <a:r>
              <a:rPr lang="en-US" dirty="0"/>
              <a:t>Let’s go back into the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23415491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our description,</a:t>
            </a:r>
          </a:p>
          <a:p>
            <a:r>
              <a:rPr lang="en-US" dirty="0"/>
              <a:t>Our build history setting…</a:t>
            </a:r>
          </a:p>
        </p:txBody>
      </p:sp>
    </p:spTree>
    <p:extLst>
      <p:ext uri="{BB962C8B-B14F-4D97-AF65-F5344CB8AC3E}">
        <p14:creationId xmlns:p14="http://schemas.microsoft.com/office/powerpoint/2010/main" val="254736553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GREETING parameter….</a:t>
            </a:r>
          </a:p>
        </p:txBody>
      </p:sp>
    </p:spTree>
    <p:extLst>
      <p:ext uri="{BB962C8B-B14F-4D97-AF65-F5344CB8AC3E}">
        <p14:creationId xmlns:p14="http://schemas.microsoft.com/office/powerpoint/2010/main" val="278583238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REINDEER parameter</a:t>
            </a:r>
          </a:p>
        </p:txBody>
      </p:sp>
    </p:spTree>
    <p:extLst>
      <p:ext uri="{BB962C8B-B14F-4D97-AF65-F5344CB8AC3E}">
        <p14:creationId xmlns:p14="http://schemas.microsoft.com/office/powerpoint/2010/main" val="25867482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git settings…</a:t>
            </a:r>
          </a:p>
        </p:txBody>
      </p:sp>
    </p:spTree>
    <p:extLst>
      <p:ext uri="{BB962C8B-B14F-4D97-AF65-F5344CB8AC3E}">
        <p14:creationId xmlns:p14="http://schemas.microsoft.com/office/powerpoint/2010/main" val="140161445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our build step.</a:t>
            </a:r>
          </a:p>
        </p:txBody>
      </p:sp>
    </p:spTree>
    <p:extLst>
      <p:ext uri="{BB962C8B-B14F-4D97-AF65-F5344CB8AC3E}">
        <p14:creationId xmlns:p14="http://schemas.microsoft.com/office/powerpoint/2010/main" val="61115525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 only thing we have to do is</a:t>
            </a:r>
          </a:p>
          <a:p>
            <a:r>
              <a:rPr lang="en-US" dirty="0"/>
              <a:t>fill in the reindeer parameter</a:t>
            </a:r>
          </a:p>
          <a:p>
            <a:r>
              <a:rPr lang="en-US" dirty="0"/>
              <a:t>With Rudolph,</a:t>
            </a:r>
          </a:p>
          <a:p>
            <a:r>
              <a:rPr lang="en-US" dirty="0"/>
              <a:t>And run the project.</a:t>
            </a:r>
          </a:p>
        </p:txBody>
      </p:sp>
    </p:spTree>
    <p:extLst>
      <p:ext uri="{BB962C8B-B14F-4D97-AF65-F5344CB8AC3E}">
        <p14:creationId xmlns:p14="http://schemas.microsoft.com/office/powerpoint/2010/main" val="2250114848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our result is the same as before.</a:t>
            </a:r>
          </a:p>
          <a:p>
            <a:endParaRPr lang="en-US" dirty="0"/>
          </a:p>
          <a:p>
            <a:r>
              <a:rPr lang="en-US" dirty="0"/>
              <a:t>So now Santa can talk to as many reindeer as he wants,</a:t>
            </a:r>
          </a:p>
          <a:p>
            <a:endParaRPr lang="en-US" dirty="0"/>
          </a:p>
          <a:p>
            <a:r>
              <a:rPr lang="en-US" dirty="0"/>
              <a:t>And since they are all based on the same template,</a:t>
            </a:r>
          </a:p>
          <a:p>
            <a:endParaRPr lang="en-US" dirty="0"/>
          </a:p>
          <a:p>
            <a:r>
              <a:rPr lang="en-US" dirty="0"/>
              <a:t>The projects are much easier to change and maintain.</a:t>
            </a:r>
          </a:p>
          <a:p>
            <a:endParaRPr lang="en-US" dirty="0"/>
          </a:p>
          <a:p>
            <a:r>
              <a:rPr lang="en-US" dirty="0"/>
              <a:t>Those are the benefits, but there are limitations to this approach.</a:t>
            </a:r>
          </a:p>
        </p:txBody>
      </p:sp>
    </p:spTree>
    <p:extLst>
      <p:ext uri="{BB962C8B-B14F-4D97-AF65-F5344CB8AC3E}">
        <p14:creationId xmlns:p14="http://schemas.microsoft.com/office/powerpoint/2010/main" val="34826387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is not all settings can be overridden.</a:t>
            </a:r>
          </a:p>
          <a:p>
            <a:endParaRPr lang="en-US" dirty="0"/>
          </a:p>
          <a:p>
            <a:r>
              <a:rPr lang="en-US" dirty="0"/>
              <a:t>For example, </a:t>
            </a:r>
            <a:r>
              <a:rPr lang="en-US"/>
              <a:t>if we </a:t>
            </a:r>
            <a:r>
              <a:rPr lang="en-US" dirty="0"/>
              <a:t>wanted to modify</a:t>
            </a:r>
          </a:p>
          <a:p>
            <a:endParaRPr lang="en-US" dirty="0"/>
          </a:p>
          <a:p>
            <a:r>
              <a:rPr lang="en-US" dirty="0"/>
              <a:t>Our build step, our shell command, can only do so</a:t>
            </a:r>
          </a:p>
          <a:p>
            <a:r>
              <a:rPr lang="en-US" dirty="0"/>
              <a:t>In the template – local changes to that don’t take effect</a:t>
            </a:r>
          </a:p>
        </p:txBody>
      </p:sp>
    </p:spTree>
    <p:extLst>
      <p:ext uri="{BB962C8B-B14F-4D97-AF65-F5344CB8AC3E}">
        <p14:creationId xmlns:p14="http://schemas.microsoft.com/office/powerpoint/2010/main" val="2300195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i</a:t>
            </a:r>
            <a:r>
              <a:rPr lang="en-US" dirty="0"/>
              <a:t> am by no means an expert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but I have been using Jenkins extensively for the last couple of years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 want to share not so much how to use </a:t>
            </a:r>
            <a:r>
              <a:rPr lang="en-US" dirty="0" err="1"/>
              <a:t>jenkins</a:t>
            </a:r>
            <a:r>
              <a:rPr lang="en-US" dirty="0"/>
              <a:t> itself (a little, but not the focus)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what options you have for improving your maintenance of Jenkins automation,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….basically its care and feeding.</a:t>
            </a:r>
          </a:p>
          <a:p>
            <a:endParaRPr lang="en-US" dirty="0"/>
          </a:p>
          <a:p>
            <a:r>
              <a:rPr lang="en-US" dirty="0"/>
              <a:t>=========</a:t>
            </a:r>
          </a:p>
          <a:p>
            <a:r>
              <a:rPr lang="en-US" dirty="0"/>
              <a:t>Logo from h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ttps://</a:t>
            </a:r>
            <a:r>
              <a:rPr lang="en-US" sz="1200" b="0" i="0" dirty="0" err="1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jenkins.io</a:t>
            </a:r>
            <a:r>
              <a:rPr lang="en-US" sz="1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/artwork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868893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you can’t really nest the templates effectively.</a:t>
            </a:r>
          </a:p>
          <a:p>
            <a:endParaRPr lang="en-US" dirty="0"/>
          </a:p>
          <a:p>
            <a:r>
              <a:rPr lang="en-US" dirty="0"/>
              <a:t>Would be nice to have a base template,</a:t>
            </a:r>
          </a:p>
          <a:p>
            <a:endParaRPr lang="en-US" dirty="0"/>
          </a:p>
          <a:p>
            <a:r>
              <a:rPr lang="en-US" dirty="0"/>
              <a:t>And have another template inherit from that.</a:t>
            </a:r>
          </a:p>
          <a:p>
            <a:endParaRPr lang="en-US" dirty="0"/>
          </a:p>
          <a:p>
            <a:r>
              <a:rPr lang="en-US" dirty="0"/>
              <a:t>But you can’t, for example, add parameters to the child template,</a:t>
            </a:r>
          </a:p>
          <a:p>
            <a:r>
              <a:rPr lang="en-US" dirty="0"/>
              <a:t>Which would make it more useful.</a:t>
            </a:r>
          </a:p>
        </p:txBody>
      </p:sp>
    </p:spTree>
    <p:extLst>
      <p:ext uri="{BB962C8B-B14F-4D97-AF65-F5344CB8AC3E}">
        <p14:creationId xmlns:p14="http://schemas.microsoft.com/office/powerpoint/2010/main" val="425040200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lastly, templates only support freestyle jobs,</a:t>
            </a:r>
          </a:p>
          <a:p>
            <a:r>
              <a:rPr lang="en-US" dirty="0"/>
              <a:t>Not pipeline jobs.</a:t>
            </a:r>
          </a:p>
          <a:p>
            <a:endParaRPr lang="en-US" dirty="0"/>
          </a:p>
          <a:p>
            <a:r>
              <a:rPr lang="en-US" dirty="0"/>
              <a:t>Pipeline jobs is where the real power of Jenkins starts to come in.</a:t>
            </a:r>
          </a:p>
          <a:p>
            <a:endParaRPr lang="en-US" dirty="0"/>
          </a:p>
          <a:p>
            <a:r>
              <a:rPr lang="en-US" dirty="0"/>
              <a:t>So templates are a great option where you have a lot of freestyle jobs</a:t>
            </a:r>
          </a:p>
          <a:p>
            <a:r>
              <a:rPr lang="en-US" dirty="0"/>
              <a:t>That exhibit a similar pattern, and where parameters would be helpful.</a:t>
            </a:r>
          </a:p>
        </p:txBody>
      </p:sp>
    </p:spTree>
    <p:extLst>
      <p:ext uri="{BB962C8B-B14F-4D97-AF65-F5344CB8AC3E}">
        <p14:creationId xmlns:p14="http://schemas.microsoft.com/office/powerpoint/2010/main" val="414684495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let’s turn to our next option for scaling,</a:t>
            </a:r>
          </a:p>
          <a:p>
            <a:r>
              <a:rPr lang="en-US" dirty="0"/>
              <a:t>The pipeline job.</a:t>
            </a:r>
          </a:p>
          <a:p>
            <a:endParaRPr lang="en-US" dirty="0"/>
          </a:p>
          <a:p>
            <a:r>
              <a:rPr lang="en-US" dirty="0"/>
              <a:t>Let’s create one called Rudolph pipeline</a:t>
            </a:r>
          </a:p>
          <a:p>
            <a:r>
              <a:rPr lang="en-US" dirty="0"/>
              <a:t>that does the same thing</a:t>
            </a:r>
          </a:p>
          <a:p>
            <a:r>
              <a:rPr lang="en-US" dirty="0"/>
              <a:t>Our freestyle job does, to show the differences.</a:t>
            </a:r>
          </a:p>
          <a:p>
            <a:endParaRPr lang="en-US" dirty="0"/>
          </a:p>
          <a:p>
            <a:r>
              <a:rPr lang="en-US" dirty="0"/>
              <a:t>-- comment on pipeline description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0498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add our description,</a:t>
            </a:r>
          </a:p>
          <a:p>
            <a:r>
              <a:rPr lang="en-US" dirty="0"/>
              <a:t>And notice that this has less configuration options</a:t>
            </a:r>
          </a:p>
          <a:p>
            <a:r>
              <a:rPr lang="en-US" dirty="0"/>
              <a:t>Than a freestyle build.</a:t>
            </a:r>
          </a:p>
          <a:p>
            <a:endParaRPr lang="en-US" dirty="0"/>
          </a:p>
          <a:p>
            <a:r>
              <a:rPr lang="en-US" dirty="0"/>
              <a:t>We have the General section…</a:t>
            </a:r>
          </a:p>
        </p:txBody>
      </p:sp>
    </p:spTree>
    <p:extLst>
      <p:ext uri="{BB962C8B-B14F-4D97-AF65-F5344CB8AC3E}">
        <p14:creationId xmlns:p14="http://schemas.microsoft.com/office/powerpoint/2010/main" val="30899048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build triggers section,</a:t>
            </a:r>
          </a:p>
          <a:p>
            <a:r>
              <a:rPr lang="en-US" dirty="0"/>
              <a:t>And the advanced project options.</a:t>
            </a:r>
          </a:p>
        </p:txBody>
      </p:sp>
    </p:spTree>
    <p:extLst>
      <p:ext uri="{BB962C8B-B14F-4D97-AF65-F5344CB8AC3E}">
        <p14:creationId xmlns:p14="http://schemas.microsoft.com/office/powerpoint/2010/main" val="279918878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Btw I really like that the advanced project options</a:t>
            </a:r>
          </a:p>
          <a:p>
            <a:r>
              <a:rPr lang="en-US" dirty="0"/>
              <a:t>Is display name – really?</a:t>
            </a:r>
          </a:p>
          <a:p>
            <a:endParaRPr lang="en-US" dirty="0"/>
          </a:p>
          <a:p>
            <a:r>
              <a:rPr lang="en-US" dirty="0"/>
              <a:t>But the main part of the pipeline job is the script</a:t>
            </a:r>
          </a:p>
        </p:txBody>
      </p:sp>
    </p:spTree>
    <p:extLst>
      <p:ext uri="{BB962C8B-B14F-4D97-AF65-F5344CB8AC3E}">
        <p14:creationId xmlns:p14="http://schemas.microsoft.com/office/powerpoint/2010/main" val="1428282336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script allows you to do the same thing</a:t>
            </a:r>
          </a:p>
          <a:p>
            <a:r>
              <a:rPr lang="en-US" dirty="0"/>
              <a:t>As a freestyle job, except you can do it</a:t>
            </a:r>
          </a:p>
          <a:p>
            <a:r>
              <a:rPr lang="en-US" dirty="0"/>
              <a:t>Programmatically, in a concise way.</a:t>
            </a:r>
          </a:p>
          <a:p>
            <a:endParaRPr lang="en-US" dirty="0"/>
          </a:p>
          <a:p>
            <a:r>
              <a:rPr lang="en-US" dirty="0"/>
              <a:t>Let’s take a close-up look at that script</a:t>
            </a:r>
          </a:p>
        </p:txBody>
      </p:sp>
    </p:spTree>
    <p:extLst>
      <p:ext uri="{BB962C8B-B14F-4D97-AF65-F5344CB8AC3E}">
        <p14:creationId xmlns:p14="http://schemas.microsoft.com/office/powerpoint/2010/main" val="43707935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the whole thing – As you can see, not a lot of code here</a:t>
            </a:r>
          </a:p>
          <a:p>
            <a:r>
              <a:rPr lang="en-US" dirty="0"/>
              <a:t>Using a DSL – what is a DSL?</a:t>
            </a:r>
          </a:p>
          <a:p>
            <a:r>
              <a:rPr lang="en-US" dirty="0"/>
              <a:t>There are two different syntax formats for pipeline scripts</a:t>
            </a:r>
          </a:p>
          <a:p>
            <a:pPr marL="171450" indent="-171450">
              <a:buFontTx/>
              <a:buChar char="-"/>
            </a:pPr>
            <a:r>
              <a:rPr lang="en-US" dirty="0"/>
              <a:t>Scripting syntax</a:t>
            </a:r>
          </a:p>
          <a:p>
            <a:pPr marL="171450" indent="-171450">
              <a:buFontTx/>
              <a:buChar char="-"/>
            </a:pPr>
            <a:r>
              <a:rPr lang="en-US" dirty="0"/>
              <a:t>Declarative syntax (newer)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With scripting syntax you tell Jenkins how to perform a task</a:t>
            </a:r>
          </a:p>
          <a:p>
            <a:pPr marL="0" indent="0">
              <a:buFontTx/>
              <a:buNone/>
            </a:pPr>
            <a:r>
              <a:rPr lang="en-US" dirty="0"/>
              <a:t>With declarative, you tell Jenkins what you want to do.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Using declarative here, let’s break this down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3709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On the Jenkins site, there’s a reference area</a:t>
            </a:r>
          </a:p>
          <a:p>
            <a:pPr marL="0" indent="0">
              <a:buFontTx/>
              <a:buNone/>
            </a:pPr>
            <a:r>
              <a:rPr lang="en-US" dirty="0"/>
              <a:t>for all of these commands and syntax,</a:t>
            </a:r>
          </a:p>
          <a:p>
            <a:pPr marL="0" indent="0">
              <a:buFontTx/>
              <a:buNone/>
            </a:pPr>
            <a:r>
              <a:rPr lang="en-US" dirty="0"/>
              <a:t>So you can look all this stuff up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 pipeline script has to start with the pipeline block.</a:t>
            </a:r>
          </a:p>
          <a:p>
            <a:pPr marL="0" indent="0">
              <a:buFontTx/>
              <a:buNone/>
            </a:pPr>
            <a:r>
              <a:rPr lang="en-US" dirty="0"/>
              <a:t>Then you specify the agent, or where this is going to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For our purposes this can run anywhere…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We can set the build history to keep the last 3 builds,</a:t>
            </a:r>
          </a:p>
          <a:p>
            <a:pPr marL="0" indent="0">
              <a:buFontTx/>
              <a:buNone/>
            </a:pPr>
            <a:r>
              <a:rPr lang="en-US" dirty="0"/>
              <a:t>just like we did in the freestyle job</a:t>
            </a:r>
          </a:p>
        </p:txBody>
      </p:sp>
    </p:spTree>
    <p:extLst>
      <p:ext uri="{BB962C8B-B14F-4D97-AF65-F5344CB8AC3E}">
        <p14:creationId xmlns:p14="http://schemas.microsoft.com/office/powerpoint/2010/main" val="136952324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/>
              <a:t>Then we can add the greeting parameter,</a:t>
            </a:r>
          </a:p>
          <a:p>
            <a:pPr marL="0" indent="0">
              <a:buFontTx/>
              <a:buNone/>
            </a:pPr>
            <a:r>
              <a:rPr lang="en-US" dirty="0"/>
              <a:t>Again, same settings and values</a:t>
            </a:r>
          </a:p>
        </p:txBody>
      </p:sp>
    </p:spTree>
    <p:extLst>
      <p:ext uri="{BB962C8B-B14F-4D97-AF65-F5344CB8AC3E}">
        <p14:creationId xmlns:p14="http://schemas.microsoft.com/office/powerpoint/2010/main" val="185138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4008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964" y="608384"/>
            <a:ext cx="23239848" cy="181973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6933" b="0">
                <a:solidFill>
                  <a:srgbClr val="726963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0975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0_Plain Blank">
    <p:bg>
      <p:bgPr>
        <a:solidFill>
          <a:srgbClr val="4C4C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6F4EA0-EAD8-4CF0-BF59-9A114BECE0DE}"/>
              </a:ext>
            </a:extLst>
          </p:cNvPr>
          <p:cNvSpPr/>
          <p:nvPr userDrawn="1"/>
        </p:nvSpPr>
        <p:spPr>
          <a:xfrm>
            <a:off x="304282" y="203423"/>
            <a:ext cx="28796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@</a:t>
            </a:r>
            <a:r>
              <a:rPr lang="en-US" sz="2800" dirty="0" err="1">
                <a:solidFill>
                  <a:schemeClr val="bg1">
                    <a:lumMod val="75000"/>
                  </a:schemeClr>
                </a:solidFill>
              </a:rPr>
              <a:t>jeffreymckenzie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299607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Shape 10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4" name="Cardinal_Solutions-2751.jpg">
            <a:extLst>
              <a:ext uri="{FF2B5EF4-FFF2-40B4-BE49-F238E27FC236}">
                <a16:creationId xmlns:a16="http://schemas.microsoft.com/office/drawing/2014/main" id="{74D09AE0-B709-DC40-9359-2589EA808D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/>
          </a:blip>
          <a:srcRect t="7745" b="7745"/>
          <a:stretch>
            <a:fillRect/>
          </a:stretch>
        </p:blipFill>
        <p:spPr>
          <a:xfrm flipH="1">
            <a:off x="-5591906" y="-1174841"/>
            <a:ext cx="29964185" cy="1390537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BE597A-CCA3-CC41-8989-0964A8649CFC}"/>
              </a:ext>
            </a:extLst>
          </p:cNvPr>
          <p:cNvSpPr/>
          <p:nvPr userDrawn="1"/>
        </p:nvSpPr>
        <p:spPr>
          <a:xfrm>
            <a:off x="-281354" y="8799504"/>
            <a:ext cx="24934985" cy="3780289"/>
          </a:xfrm>
          <a:prstGeom prst="rect">
            <a:avLst/>
          </a:prstGeom>
          <a:gradFill flip="none" rotWithShape="1">
            <a:gsLst>
              <a:gs pos="58000">
                <a:schemeClr val="bg2">
                  <a:lumMod val="10000"/>
                  <a:alpha val="85000"/>
                </a:schemeClr>
              </a:gs>
              <a:gs pos="72000">
                <a:schemeClr val="bg2">
                  <a:lumMod val="10000"/>
                  <a:alpha val="70000"/>
                </a:schemeClr>
              </a:gs>
              <a:gs pos="83000">
                <a:schemeClr val="bg2">
                  <a:lumMod val="10000"/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1084C8D-D006-6A4C-9419-5E9BFDAE49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300" y="9121856"/>
            <a:ext cx="16382072" cy="187053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7467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B799E4A1-3C7E-624A-B72C-1F28334336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8447" y="11001531"/>
            <a:ext cx="16382072" cy="1430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267" b="0">
                <a:solidFill>
                  <a:srgbClr val="FFFFFF"/>
                </a:solidFill>
                <a:latin typeface="Verdana"/>
                <a:cs typeface="Verdana"/>
              </a:defRPr>
            </a:lvl1pPr>
            <a:lvl2pPr marL="12192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4384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65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8768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6096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73152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85345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9753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DDBECB-801D-9943-835B-B07B8BF7BAFF}"/>
              </a:ext>
            </a:extLst>
          </p:cNvPr>
          <p:cNvSpPr/>
          <p:nvPr userDrawn="1"/>
        </p:nvSpPr>
        <p:spPr>
          <a:xfrm>
            <a:off x="-281354" y="12530703"/>
            <a:ext cx="24934985" cy="1430992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6ADEBC-8F54-6247-A71F-B00AD44AF09C}"/>
              </a:ext>
            </a:extLst>
          </p:cNvPr>
          <p:cNvSpPr/>
          <p:nvPr userDrawn="1"/>
        </p:nvSpPr>
        <p:spPr>
          <a:xfrm>
            <a:off x="21635" y="0"/>
            <a:ext cx="24384000" cy="2247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1F55FD-6A5D-0445-951B-39DAB4580F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00" y="-43931"/>
            <a:ext cx="7242147" cy="2247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0009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Insight-logo-W.png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75024" y="394692"/>
            <a:ext cx="2886619" cy="1185032"/>
          </a:xfrm>
          <a:prstGeom prst="rect">
            <a:avLst/>
          </a:prstGeom>
        </p:spPr>
      </p:pic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B7739BEC-8628-624D-948B-53207FFF1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964" y="608384"/>
            <a:ext cx="23239848" cy="18197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9944498-D1C7-2C49-9262-2C9E49705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3512" y="2651919"/>
            <a:ext cx="23239851" cy="7827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12675285"/>
            <a:ext cx="24384000" cy="1040715"/>
          </a:xfrm>
          <a:prstGeom prst="rect">
            <a:avLst/>
          </a:prstGeom>
          <a:gradFill flip="none" rotWithShape="1">
            <a:gsLst>
              <a:gs pos="0">
                <a:srgbClr val="B01C87"/>
              </a:gs>
              <a:gs pos="100000">
                <a:srgbClr val="58287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533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BBAEA6-B3A0-2547-80CE-DB8A65FBE042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48248" y="12515307"/>
            <a:ext cx="4242816" cy="1316736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3638416" y="-1334592"/>
            <a:ext cx="14910853" cy="952139"/>
            <a:chOff x="1364406" y="-500472"/>
            <a:chExt cx="5591570" cy="357052"/>
          </a:xfrm>
        </p:grpSpPr>
        <p:sp>
          <p:nvSpPr>
            <p:cNvPr id="11" name="Rectangle 10"/>
            <p:cNvSpPr/>
            <p:nvPr userDrawn="1"/>
          </p:nvSpPr>
          <p:spPr>
            <a:xfrm>
              <a:off x="1364406" y="-500472"/>
              <a:ext cx="357052" cy="357052"/>
            </a:xfrm>
            <a:prstGeom prst="rect">
              <a:avLst/>
            </a:prstGeom>
            <a:solidFill>
              <a:srgbClr val="D30C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33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1887858" y="-500472"/>
              <a:ext cx="357052" cy="357052"/>
            </a:xfrm>
            <a:prstGeom prst="rect">
              <a:avLst/>
            </a:prstGeom>
            <a:solidFill>
              <a:srgbClr val="ED1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33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411310" y="-500472"/>
              <a:ext cx="357052" cy="357052"/>
            </a:xfrm>
            <a:prstGeom prst="rect">
              <a:avLst/>
            </a:prstGeom>
            <a:solidFill>
              <a:srgbClr val="D40E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33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2934762" y="-500472"/>
              <a:ext cx="357052" cy="357052"/>
            </a:xfrm>
            <a:prstGeom prst="rect">
              <a:avLst/>
            </a:prstGeom>
            <a:solidFill>
              <a:srgbClr val="B01C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33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458214" y="-500472"/>
              <a:ext cx="357052" cy="357052"/>
            </a:xfrm>
            <a:prstGeom prst="rect">
              <a:avLst/>
            </a:prstGeom>
            <a:solidFill>
              <a:srgbClr val="5828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33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3981666" y="-500472"/>
              <a:ext cx="357052" cy="357052"/>
            </a:xfrm>
            <a:prstGeom prst="rect">
              <a:avLst/>
            </a:prstGeom>
            <a:solidFill>
              <a:srgbClr val="5547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33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4505118" y="-500472"/>
              <a:ext cx="357052" cy="357052"/>
            </a:xfrm>
            <a:prstGeom prst="rect">
              <a:avLst/>
            </a:prstGeom>
            <a:solidFill>
              <a:srgbClr val="7D72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33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028570" y="-500472"/>
              <a:ext cx="357052" cy="357052"/>
            </a:xfrm>
            <a:prstGeom prst="rect">
              <a:avLst/>
            </a:prstGeom>
            <a:solidFill>
              <a:srgbClr val="A39D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33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552022" y="-500472"/>
              <a:ext cx="357052" cy="357052"/>
            </a:xfrm>
            <a:prstGeom prst="rect">
              <a:avLst/>
            </a:prstGeom>
            <a:solidFill>
              <a:srgbClr val="D4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33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6075474" y="-500472"/>
              <a:ext cx="357052" cy="357052"/>
            </a:xfrm>
            <a:prstGeom prst="rect">
              <a:avLst/>
            </a:prstGeom>
            <a:solidFill>
              <a:srgbClr val="0098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33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6598924" y="-500472"/>
              <a:ext cx="357052" cy="357052"/>
            </a:xfrm>
            <a:prstGeom prst="rect">
              <a:avLst/>
            </a:prstGeom>
            <a:solidFill>
              <a:srgbClr val="57B5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533"/>
            </a:p>
          </p:txBody>
        </p:sp>
      </p:grpSp>
    </p:spTree>
    <p:extLst>
      <p:ext uri="{BB962C8B-B14F-4D97-AF65-F5344CB8AC3E}">
        <p14:creationId xmlns:p14="http://schemas.microsoft.com/office/powerpoint/2010/main" val="1105676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702" r:id="rId2"/>
    <p:sldLayoutId id="2147483707" r:id="rId3"/>
    <p:sldLayoutId id="2147483708" r:id="rId4"/>
  </p:sldLayoutIdLst>
  <p:txStyles>
    <p:titleStyle>
      <a:lvl1pPr algn="l" defTabSz="1828823" rtl="0" eaLnBrk="1" latinLnBrk="0" hangingPunct="1">
        <a:lnSpc>
          <a:spcPct val="90000"/>
        </a:lnSpc>
        <a:spcBef>
          <a:spcPct val="0"/>
        </a:spcBef>
        <a:buNone/>
        <a:defRPr sz="6933" kern="1200">
          <a:solidFill>
            <a:srgbClr val="706259"/>
          </a:solidFill>
          <a:latin typeface="Verdana" charset="0"/>
          <a:ea typeface="Verdana" charset="0"/>
          <a:cs typeface="Verdana" charset="0"/>
        </a:defRPr>
      </a:lvl1pPr>
    </p:titleStyle>
    <p:bodyStyle>
      <a:lvl1pPr marL="457206" indent="-457206" algn="l" defTabSz="182882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1pPr>
      <a:lvl2pPr marL="1371617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2pPr>
      <a:lvl3pPr marL="2286029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3pPr>
      <a:lvl4pPr marL="3200440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4pPr>
      <a:lvl5pPr marL="4114851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726963"/>
          </a:solidFill>
          <a:latin typeface="Verdana" charset="0"/>
          <a:ea typeface="Verdana" charset="0"/>
          <a:cs typeface="Verdana" charset="0"/>
        </a:defRPr>
      </a:lvl5pPr>
      <a:lvl6pPr marL="5029263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74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86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97" indent="-457206" algn="l" defTabSz="18288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11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23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34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57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69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80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91" algn="l" defTabSz="1828823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3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20602-30ED-F24C-BA12-57C2AEC218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Automating Your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8F6CD-3C19-1E41-8444-2A57BE6E3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The Care and Feeding of Jenkins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5E9A124-9288-944D-A3CD-9BA9022DC094}"/>
              </a:ext>
            </a:extLst>
          </p:cNvPr>
          <p:cNvSpPr txBox="1">
            <a:spLocks/>
          </p:cNvSpPr>
          <p:nvPr/>
        </p:nvSpPr>
        <p:spPr>
          <a:xfrm>
            <a:off x="-35169" y="12789490"/>
            <a:ext cx="24384000" cy="143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2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267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1219215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2438430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3657646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4876861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6096076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5291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534507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753722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    Jeff McKenzie  •  </a:t>
            </a:r>
            <a:r>
              <a:rPr lang="en-US" sz="5400" dirty="0" err="1"/>
              <a:t>jeff.mckenzie@insight.com</a:t>
            </a:r>
            <a:r>
              <a:rPr lang="en-US" sz="5400" dirty="0"/>
              <a:t>  •  @</a:t>
            </a:r>
            <a:r>
              <a:rPr lang="en-US" sz="5400" dirty="0" err="1"/>
              <a:t>jeffreymckenzie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2002120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030">
            <a:extLst>
              <a:ext uri="{FF2B5EF4-FFF2-40B4-BE49-F238E27FC236}">
                <a16:creationId xmlns:a16="http://schemas.microsoft.com/office/drawing/2014/main" id="{34F0C9A9-71FD-4121-94ED-80F7C11B2130}"/>
              </a:ext>
            </a:extLst>
          </p:cNvPr>
          <p:cNvSpPr txBox="1">
            <a:spLocks/>
          </p:cNvSpPr>
          <p:nvPr/>
        </p:nvSpPr>
        <p:spPr>
          <a:xfrm>
            <a:off x="0" y="4859073"/>
            <a:ext cx="24384000" cy="3997855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 algn="ctr"/>
            <a:r>
              <a:rPr lang="en-US" sz="28000" dirty="0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Job / Project</a:t>
            </a:r>
          </a:p>
        </p:txBody>
      </p:sp>
    </p:spTree>
    <p:extLst>
      <p:ext uri="{BB962C8B-B14F-4D97-AF65-F5344CB8AC3E}">
        <p14:creationId xmlns:p14="http://schemas.microsoft.com/office/powerpoint/2010/main" val="2359894759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9997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agent any</a:t>
            </a:r>
          </a:p>
          <a:p>
            <a:r>
              <a:rPr lang="en-US" sz="5400" dirty="0"/>
              <a:t>    options { … }</a:t>
            </a:r>
          </a:p>
          <a:p>
            <a:r>
              <a:rPr lang="en-US" sz="5400" dirty="0"/>
              <a:t>    parameters {</a:t>
            </a:r>
          </a:p>
          <a:p>
            <a:r>
              <a:rPr lang="en-US" sz="5400" dirty="0"/>
              <a:t>        …</a:t>
            </a:r>
          </a:p>
          <a:p>
            <a:r>
              <a:rPr lang="en-US" sz="5400" dirty="0"/>
              <a:t>        string( name: 'REINDEER',</a:t>
            </a:r>
          </a:p>
          <a:p>
            <a:r>
              <a:rPr lang="en-US" sz="5400" dirty="0"/>
              <a:t>                    </a:t>
            </a:r>
            <a:r>
              <a:rPr lang="en-US" sz="5400" dirty="0" err="1"/>
              <a:t>defaultValue</a:t>
            </a:r>
            <a:r>
              <a:rPr lang="en-US" sz="5400" dirty="0"/>
              <a:t>: 'Rudolph',</a:t>
            </a:r>
          </a:p>
          <a:p>
            <a:r>
              <a:rPr lang="en-US" sz="5400" dirty="0"/>
              <a:t>                    description: 'The reindeer to say hello to.')</a:t>
            </a:r>
          </a:p>
          <a:p>
            <a:r>
              <a:rPr lang="en-US" sz="5400" dirty="0"/>
              <a:t>    }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9265342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1099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agent any</a:t>
            </a:r>
          </a:p>
          <a:p>
            <a:r>
              <a:rPr lang="en-US" sz="5400" dirty="0"/>
              <a:t>    options { … }</a:t>
            </a:r>
          </a:p>
          <a:p>
            <a:r>
              <a:rPr lang="en-US" sz="5400" dirty="0"/>
              <a:t>    parameters { … }</a:t>
            </a:r>
          </a:p>
          <a:p>
            <a:r>
              <a:rPr lang="en-US" sz="5400" dirty="0"/>
              <a:t>    stages {</a:t>
            </a:r>
          </a:p>
          <a:p>
            <a:r>
              <a:rPr lang="en-US" sz="5400" dirty="0"/>
              <a:t>        stage('Say Hi to Rudolph’) {</a:t>
            </a:r>
          </a:p>
          <a:p>
            <a:r>
              <a:rPr lang="en-US" sz="5400" dirty="0"/>
              <a:t>            steps {</a:t>
            </a:r>
          </a:p>
          <a:p>
            <a:r>
              <a:rPr lang="en-US" sz="5400" dirty="0"/>
              <a:t>            }</a:t>
            </a:r>
          </a:p>
          <a:p>
            <a:r>
              <a:rPr lang="en-US" sz="5400" dirty="0"/>
              <a:t>        }</a:t>
            </a:r>
          </a:p>
          <a:p>
            <a:r>
              <a:rPr lang="en-US" sz="5400" dirty="0"/>
              <a:t>    }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81162507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1099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…</a:t>
            </a:r>
          </a:p>
          <a:p>
            <a:r>
              <a:rPr lang="en-US" sz="5400" dirty="0"/>
              <a:t>    stage('Say Hi to Rudolph’) {</a:t>
            </a:r>
          </a:p>
          <a:p>
            <a:r>
              <a:rPr lang="en-US" sz="5400" dirty="0"/>
              <a:t>        steps {</a:t>
            </a:r>
          </a:p>
          <a:p>
            <a:r>
              <a:rPr lang="en-US" sz="5400" dirty="0"/>
              <a:t>            checkout </a:t>
            </a:r>
            <a:r>
              <a:rPr lang="en-US" sz="5400" dirty="0" err="1"/>
              <a:t>scm</a:t>
            </a:r>
            <a:r>
              <a:rPr lang="en-US" sz="5400" dirty="0"/>
              <a:t>: [$class: '</a:t>
            </a:r>
            <a:r>
              <a:rPr lang="en-US" sz="5400" dirty="0" err="1"/>
              <a:t>GitSCM</a:t>
            </a:r>
            <a:r>
              <a:rPr lang="en-US" sz="5400" dirty="0"/>
              <a:t>',</a:t>
            </a:r>
          </a:p>
          <a:p>
            <a:r>
              <a:rPr lang="en-US" sz="5400" dirty="0"/>
              <a:t>                branches: [[name: '*/master']],</a:t>
            </a:r>
          </a:p>
          <a:p>
            <a:r>
              <a:rPr lang="en-US" sz="5400" dirty="0"/>
              <a:t>                </a:t>
            </a:r>
            <a:r>
              <a:rPr lang="en-US" sz="5400" dirty="0" err="1"/>
              <a:t>userRemoteConfigs</a:t>
            </a:r>
            <a:r>
              <a:rPr lang="en-US" sz="5400" dirty="0"/>
              <a:t>: [[</a:t>
            </a:r>
            <a:r>
              <a:rPr lang="en-US" sz="5400" dirty="0" err="1"/>
              <a:t>url</a:t>
            </a:r>
            <a:r>
              <a:rPr lang="en-US" sz="5400" dirty="0"/>
              <a:t>:</a:t>
            </a:r>
          </a:p>
          <a:p>
            <a:r>
              <a:rPr lang="en-US" sz="5400" dirty="0"/>
              <a:t>                    'file:///Users/</a:t>
            </a:r>
            <a:r>
              <a:rPr lang="en-US" sz="5400" dirty="0" err="1"/>
              <a:t>jmckenzie</a:t>
            </a:r>
            <a:r>
              <a:rPr lang="en-US" sz="5400" dirty="0"/>
              <a:t>/projects/</a:t>
            </a:r>
            <a:r>
              <a:rPr lang="en-US" sz="5400" dirty="0" err="1"/>
              <a:t>santa</a:t>
            </a:r>
            <a:r>
              <a:rPr lang="en-US" sz="5400" dirty="0"/>
              <a:t>’]]]</a:t>
            </a:r>
          </a:p>
          <a:p>
            <a:r>
              <a:rPr lang="en-US" sz="5400" dirty="0"/>
              <a:t>        }</a:t>
            </a:r>
          </a:p>
          <a:p>
            <a:r>
              <a:rPr lang="en-US" sz="5400" dirty="0"/>
              <a:t>    }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31047883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99978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…</a:t>
            </a:r>
          </a:p>
          <a:p>
            <a:r>
              <a:rPr lang="en-US" sz="5400" dirty="0"/>
              <a:t>    stage('Say Hi to Rudolph’) {</a:t>
            </a:r>
          </a:p>
          <a:p>
            <a:r>
              <a:rPr lang="en-US" sz="5400" dirty="0"/>
              <a:t>        steps {</a:t>
            </a:r>
          </a:p>
          <a:p>
            <a:r>
              <a:rPr lang="en-US" sz="5400" dirty="0"/>
              <a:t>            checkout </a:t>
            </a:r>
            <a:r>
              <a:rPr lang="en-US" sz="5400" dirty="0" err="1"/>
              <a:t>scm</a:t>
            </a:r>
            <a:r>
              <a:rPr lang="en-US" sz="5400" dirty="0"/>
              <a:t>:[ … ]</a:t>
            </a:r>
          </a:p>
          <a:p>
            <a:r>
              <a:rPr lang="en-US" sz="5400" dirty="0"/>
              <a:t>            </a:t>
            </a:r>
            <a:r>
              <a:rPr lang="en-US" sz="5400" dirty="0" err="1"/>
              <a:t>sh</a:t>
            </a:r>
            <a:r>
              <a:rPr lang="en-US" sz="5400" dirty="0"/>
              <a:t> '</a:t>
            </a:r>
            <a:r>
              <a:rPr lang="en-US" sz="5400" dirty="0" err="1"/>
              <a:t>sh</a:t>
            </a:r>
            <a:r>
              <a:rPr lang="en-US" sz="5400" dirty="0"/>
              <a:t> </a:t>
            </a:r>
            <a:r>
              <a:rPr lang="en-US" sz="5400" dirty="0" err="1"/>
              <a:t>reindeer.sh</a:t>
            </a:r>
            <a:endParaRPr lang="en-US" sz="5400" dirty="0"/>
          </a:p>
          <a:p>
            <a:r>
              <a:rPr lang="en-US" sz="5400" dirty="0"/>
              <a:t>                     "${GREETING}" "${REINDEER}"'</a:t>
            </a:r>
          </a:p>
          <a:p>
            <a:r>
              <a:rPr lang="en-US" sz="5400" dirty="0"/>
              <a:t>        }</a:t>
            </a:r>
          </a:p>
          <a:p>
            <a:r>
              <a:rPr lang="en-US" sz="5400" dirty="0"/>
              <a:t>    }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01667268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AF05B-F903-8C44-AF44-2208FA852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63023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204D24-538E-3B48-ABCA-8C536E65BB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05915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C6A004-D01D-924B-9CDB-38343C2D5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63327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047BAE-DC79-1E4B-A6BD-EECD59BF6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49586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18CB9-454D-6340-B7FA-CBD051781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172050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3D9599-EB78-EF41-8573-C29C7F790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41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DD619-387D-044E-950A-C7051F4B6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660400"/>
            <a:ext cx="17475200" cy="123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511091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6096000" y="578752"/>
            <a:ext cx="12192000" cy="1262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pipeline {</a:t>
            </a:r>
          </a:p>
          <a:p>
            <a:r>
              <a:rPr lang="en-US" sz="2000" dirty="0"/>
              <a:t>    agent any</a:t>
            </a:r>
          </a:p>
          <a:p>
            <a:r>
              <a:rPr lang="en-US" sz="2000" dirty="0"/>
              <a:t>    options {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buildDiscarder</a:t>
            </a:r>
            <a:r>
              <a:rPr lang="en-US" sz="2000" dirty="0"/>
              <a:t>(</a:t>
            </a:r>
            <a:r>
              <a:rPr lang="en-US" sz="2000" dirty="0" err="1"/>
              <a:t>logRotator</a:t>
            </a:r>
            <a:r>
              <a:rPr lang="en-US" sz="2000" dirty="0"/>
              <a:t>(numToKeepStr:'3'))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parameters {</a:t>
            </a:r>
          </a:p>
          <a:p>
            <a:r>
              <a:rPr lang="en-US" sz="2000" dirty="0"/>
              <a:t>        string(</a:t>
            </a:r>
          </a:p>
          <a:p>
            <a:r>
              <a:rPr lang="en-US" sz="2000" dirty="0"/>
              <a:t>            name: 'GREETING',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defaultValue</a:t>
            </a:r>
            <a:r>
              <a:rPr lang="en-US" sz="2000" dirty="0"/>
              <a:t>: 'Hello',</a:t>
            </a:r>
          </a:p>
          <a:p>
            <a:r>
              <a:rPr lang="en-US" sz="2000" dirty="0"/>
              <a:t>            description: 'The way to say hello.'</a:t>
            </a:r>
          </a:p>
          <a:p>
            <a:r>
              <a:rPr lang="en-US" sz="2000" dirty="0"/>
              <a:t>        )</a:t>
            </a:r>
          </a:p>
          <a:p>
            <a:r>
              <a:rPr lang="en-US" sz="2000" dirty="0"/>
              <a:t>        string(</a:t>
            </a:r>
          </a:p>
          <a:p>
            <a:r>
              <a:rPr lang="en-US" sz="2000" dirty="0"/>
              <a:t>            name: 'REINDEER',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defaultValue</a:t>
            </a:r>
            <a:r>
              <a:rPr lang="en-US" sz="2000" dirty="0"/>
              <a:t>: 'Rudolph',</a:t>
            </a:r>
          </a:p>
          <a:p>
            <a:r>
              <a:rPr lang="en-US" sz="2000" dirty="0"/>
              <a:t>            description: 'The reindeer to say hello to.'</a:t>
            </a:r>
          </a:p>
          <a:p>
            <a:r>
              <a:rPr lang="en-US" sz="2000" dirty="0"/>
              <a:t>        )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stages {</a:t>
            </a:r>
          </a:p>
          <a:p>
            <a:r>
              <a:rPr lang="en-US" sz="2000" dirty="0"/>
              <a:t>        stage('Say Hi to Rudolph') {</a:t>
            </a:r>
          </a:p>
          <a:p>
            <a:r>
              <a:rPr lang="en-US" sz="2000" dirty="0"/>
              <a:t>            steps {</a:t>
            </a:r>
          </a:p>
          <a:p>
            <a:r>
              <a:rPr lang="en-US" sz="2000" dirty="0"/>
              <a:t>                checkout </a:t>
            </a:r>
            <a:r>
              <a:rPr lang="en-US" sz="2000" dirty="0" err="1"/>
              <a:t>scm</a:t>
            </a:r>
            <a:r>
              <a:rPr lang="en-US" sz="2000" dirty="0"/>
              <a:t>: [</a:t>
            </a:r>
          </a:p>
          <a:p>
            <a:r>
              <a:rPr lang="en-US" sz="2000" dirty="0"/>
              <a:t>                    $class: '</a:t>
            </a:r>
            <a:r>
              <a:rPr lang="en-US" sz="2000" dirty="0" err="1"/>
              <a:t>GitSCM</a:t>
            </a:r>
            <a:r>
              <a:rPr lang="en-US" sz="2000" dirty="0"/>
              <a:t>’,</a:t>
            </a:r>
          </a:p>
          <a:p>
            <a:r>
              <a:rPr lang="en-US" sz="2000" dirty="0"/>
              <a:t>                    branches: [</a:t>
            </a:r>
          </a:p>
          <a:p>
            <a:r>
              <a:rPr lang="en-US" sz="2000" dirty="0"/>
              <a:t>                        [name: '*/master']</a:t>
            </a:r>
          </a:p>
          <a:p>
            <a:r>
              <a:rPr lang="en-US" sz="2000" dirty="0"/>
              <a:t>                    ],</a:t>
            </a:r>
          </a:p>
          <a:p>
            <a:r>
              <a:rPr lang="en-US" sz="2000" dirty="0"/>
              <a:t>                    </a:t>
            </a:r>
            <a:r>
              <a:rPr lang="en-US" sz="2000" dirty="0" err="1"/>
              <a:t>userRemoteConfigs</a:t>
            </a:r>
            <a:r>
              <a:rPr lang="en-US" sz="2000" dirty="0"/>
              <a:t>: [</a:t>
            </a:r>
          </a:p>
          <a:p>
            <a:r>
              <a:rPr lang="en-US" sz="2000" dirty="0"/>
              <a:t>                        [</a:t>
            </a:r>
            <a:r>
              <a:rPr lang="en-US" sz="2000" dirty="0" err="1"/>
              <a:t>url</a:t>
            </a:r>
            <a:r>
              <a:rPr lang="en-US" sz="2000" dirty="0"/>
              <a:t>: 'file:///Users/</a:t>
            </a:r>
            <a:r>
              <a:rPr lang="en-US" sz="2000" dirty="0" err="1"/>
              <a:t>jmckenzie</a:t>
            </a:r>
            <a:r>
              <a:rPr lang="en-US" sz="2000" dirty="0"/>
              <a:t>/projects/</a:t>
            </a:r>
            <a:r>
              <a:rPr lang="en-US" sz="2000" dirty="0" err="1"/>
              <a:t>santa</a:t>
            </a:r>
            <a:r>
              <a:rPr lang="en-US" sz="2000" dirty="0"/>
              <a:t>']</a:t>
            </a:r>
          </a:p>
          <a:p>
            <a:r>
              <a:rPr lang="en-US" sz="2000" dirty="0"/>
              <a:t>                    ]</a:t>
            </a:r>
          </a:p>
          <a:p>
            <a:r>
              <a:rPr lang="en-US" sz="2000" dirty="0"/>
              <a:t>                ]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sh</a:t>
            </a:r>
            <a:r>
              <a:rPr lang="en-US" sz="2000" dirty="0"/>
              <a:t> '</a:t>
            </a:r>
            <a:r>
              <a:rPr lang="en-US" sz="2000" dirty="0" err="1"/>
              <a:t>sh</a:t>
            </a:r>
            <a:r>
              <a:rPr lang="en-US" sz="2000" dirty="0"/>
              <a:t> </a:t>
            </a:r>
            <a:r>
              <a:rPr lang="en-US" sz="2000" dirty="0" err="1"/>
              <a:t>reindeer.sh</a:t>
            </a:r>
            <a:r>
              <a:rPr lang="en-US" sz="2000" dirty="0"/>
              <a:t> "${GREETING}" "${REINDEER}"'</a:t>
            </a:r>
          </a:p>
          <a:p>
            <a:r>
              <a:rPr lang="en-US" sz="2000" dirty="0"/>
              <a:t>            }</a:t>
            </a:r>
          </a:p>
          <a:p>
            <a:r>
              <a:rPr lang="en-US" sz="2000" dirty="0"/>
              <a:t>        }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12418469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3E2591-8F45-6E4C-A421-32C5E57AD7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7544" y="1371600"/>
            <a:ext cx="7728913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6106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D17E38-5295-E346-A69F-FB79FD5208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1379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4F6DE5-3B69-684D-B860-25B81C984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01285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09C201-CEF4-6A45-B2B7-61CD0BAA8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86960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B6179-C724-F742-854C-641CA2187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97829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B6DB3-B8B3-7D41-B6D1-57CE62CCD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72733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A0BE3D-CCE5-9D48-A64E-7DFC0D933D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974019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89D0F7-0033-8C46-8407-A0F71F0B15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439173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E10C5D-A2DC-8A43-91DD-459E176F4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511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F0EA6F-720E-6149-A132-EF726253C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400" y="660400"/>
            <a:ext cx="17475200" cy="123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43373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95F822-9328-5E4C-AB61-74E98AE01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06" y="-457204"/>
            <a:ext cx="16974789" cy="164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203443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278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1400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#!/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/bin/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env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groovy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dirty="0">
                <a:latin typeface="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try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latin typeface="Menlo" panose="020B0609030804020204" pitchFamily="49" charset="0"/>
              </a:rPr>
              <a:t>    node {</a:t>
            </a:r>
          </a:p>
          <a:p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      String</a:t>
            </a:r>
            <a:r>
              <a:rPr lang="en-US" dirty="0">
                <a:latin typeface="Menlo" panose="020B0609030804020204" pitchFamily="49" charset="0"/>
              </a:rPr>
              <a:t> greeting = options.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"greeting"</a:t>
            </a:r>
            <a:r>
              <a:rPr lang="en-US" dirty="0">
                <a:latin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</a:rPr>
              <a:t>toString</a:t>
            </a:r>
            <a:r>
              <a:rPr lang="en-US" dirty="0">
                <a:latin typeface="Menlo" panose="020B0609030804020204" pitchFamily="49" charset="0"/>
              </a:rPr>
              <a:t>()</a:t>
            </a:r>
          </a:p>
          <a:p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      String</a:t>
            </a:r>
            <a:r>
              <a:rPr lang="en-US" dirty="0">
                <a:latin typeface="Menlo" panose="020B0609030804020204" pitchFamily="49" charset="0"/>
              </a:rPr>
              <a:t> reindeer = options.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"reindeer"</a:t>
            </a:r>
            <a:r>
              <a:rPr lang="en-US" dirty="0">
                <a:latin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</a:rPr>
              <a:t>toString</a:t>
            </a:r>
            <a:r>
              <a:rPr lang="en-US" dirty="0">
                <a:latin typeface="Menlo" panose="020B0609030804020204" pitchFamily="49" charset="0"/>
              </a:rPr>
              <a:t>()</a:t>
            </a:r>
          </a:p>
          <a:p>
            <a:r>
              <a:rPr lang="en-US" dirty="0">
                <a:latin typeface="Menlo" panose="020B0609030804020204" pitchFamily="49" charset="0"/>
              </a:rPr>
              <a:t>      stage(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"Say Hi to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reindeer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latin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</a:rPr>
              <a:t>        checkout </a:t>
            </a:r>
            <a:r>
              <a:rPr lang="en-US" dirty="0" err="1">
                <a:latin typeface="Menlo" panose="020B0609030804020204" pitchFamily="49" charset="0"/>
              </a:rPr>
              <a:t>scm</a:t>
            </a:r>
            <a:r>
              <a:rPr lang="en-US" dirty="0">
                <a:latin typeface="Menlo" panose="020B0609030804020204" pitchFamily="49" charset="0"/>
              </a:rPr>
              <a:t>: [</a:t>
            </a:r>
          </a:p>
          <a:p>
            <a:r>
              <a:rPr lang="en-US" dirty="0">
                <a:latin typeface="Menlo" panose="020B0609030804020204" pitchFamily="49" charset="0"/>
              </a:rPr>
              <a:t>          $class: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GitSCM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’</a:t>
            </a:r>
            <a:r>
              <a:rPr lang="en-US" dirty="0"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</a:rPr>
              <a:t>          branches: [[name: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'*/master'</a:t>
            </a:r>
            <a:r>
              <a:rPr lang="en-US" dirty="0">
                <a:latin typeface="Menlo" panose="020B0609030804020204" pitchFamily="49" charset="0"/>
              </a:rPr>
              <a:t>]],</a:t>
            </a:r>
          </a:p>
          <a:p>
            <a:r>
              <a:rPr lang="en-US" dirty="0">
                <a:latin typeface="Menlo" panose="020B0609030804020204" pitchFamily="49" charset="0"/>
              </a:rPr>
              <a:t>          </a:t>
            </a:r>
            <a:r>
              <a:rPr lang="en-US" dirty="0" err="1">
                <a:latin typeface="Menlo" panose="020B0609030804020204" pitchFamily="49" charset="0"/>
              </a:rPr>
              <a:t>userRemoteConfigs</a:t>
            </a:r>
            <a:r>
              <a:rPr lang="en-US" dirty="0">
                <a:latin typeface="Menlo" panose="020B0609030804020204" pitchFamily="49" charset="0"/>
              </a:rPr>
              <a:t>: [[</a:t>
            </a:r>
            <a:r>
              <a:rPr lang="en-US" dirty="0" err="1">
                <a:latin typeface="Menlo" panose="020B0609030804020204" pitchFamily="49" charset="0"/>
              </a:rPr>
              <a:t>url</a:t>
            </a:r>
            <a:r>
              <a:rPr lang="en-US" dirty="0">
                <a:latin typeface="Menlo" panose="020B0609030804020204" pitchFamily="49" charset="0"/>
              </a:rPr>
              <a:t>:</a:t>
            </a: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           'file:///Users/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jmckenzie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/projects/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santa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’</a:t>
            </a:r>
            <a:r>
              <a:rPr lang="en-US" dirty="0">
                <a:latin typeface="Menlo" panose="020B0609030804020204" pitchFamily="49" charset="0"/>
              </a:rPr>
              <a:t>]]]</a:t>
            </a:r>
          </a:p>
          <a:p>
            <a:r>
              <a:rPr lang="en-US" dirty="0">
                <a:latin typeface="Menlo" panose="020B0609030804020204" pitchFamily="49" charset="0"/>
              </a:rPr>
              <a:t>        </a:t>
            </a:r>
            <a:r>
              <a:rPr lang="en-US" dirty="0" err="1">
                <a:latin typeface="Menlo" panose="020B0609030804020204" pitchFamily="49" charset="0"/>
              </a:rPr>
              <a:t>sh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sh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reindeer.sh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greeting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reindeer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      }</a:t>
            </a:r>
          </a:p>
          <a:p>
            <a:r>
              <a:rPr lang="en-US" dirty="0">
                <a:latin typeface="Menlo" panose="020B0609030804020204" pitchFamily="49" charset="0"/>
              </a:rPr>
              <a:t>    }</a:t>
            </a:r>
          </a:p>
          <a:p>
            <a:r>
              <a:rPr lang="en-US" dirty="0">
                <a:latin typeface="Menlo" panose="020B0609030804020204" pitchFamily="49" charset="0"/>
              </a:rPr>
              <a:t>  }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catch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Throwable</a:t>
            </a:r>
            <a:r>
              <a:rPr lang="en-US" dirty="0">
                <a:latin typeface="Menlo" panose="020B0609030804020204" pitchFamily="49" charset="0"/>
              </a:rPr>
              <a:t> err) {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  throw</a:t>
            </a:r>
            <a:r>
              <a:rPr lang="en-US" dirty="0">
                <a:latin typeface="Menlo" panose="020B0609030804020204" pitchFamily="49" charset="0"/>
              </a:rPr>
              <a:t> err</a:t>
            </a:r>
          </a:p>
          <a:p>
            <a:r>
              <a:rPr lang="en-US" dirty="0">
                <a:latin typeface="Menlo" panose="020B0609030804020204" pitchFamily="49" charset="0"/>
              </a:rPr>
              <a:t>  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6240930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154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4800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sz="4800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4800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#!/</a:t>
            </a:r>
            <a:r>
              <a:rPr lang="en-US" sz="4800" dirty="0" err="1">
                <a:solidFill>
                  <a:srgbClr val="008000"/>
                </a:solidFill>
                <a:latin typeface="Menlo" panose="020B0609030804020204" pitchFamily="49" charset="0"/>
              </a:rPr>
              <a:t>usr</a:t>
            </a:r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/bin/</a:t>
            </a:r>
            <a:r>
              <a:rPr lang="en-US" sz="4800" dirty="0" err="1">
                <a:solidFill>
                  <a:srgbClr val="008000"/>
                </a:solidFill>
                <a:latin typeface="Menlo" panose="020B0609030804020204" pitchFamily="49" charset="0"/>
              </a:rPr>
              <a:t>env</a:t>
            </a:r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 groovy</a:t>
            </a:r>
            <a:endParaRPr lang="en-US" sz="4800" dirty="0"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sz="4800" dirty="0">
                <a:latin typeface="Menlo" panose="020B0609030804020204" pitchFamily="49" charset="0"/>
              </a:rPr>
              <a:t>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try</a:t>
            </a:r>
            <a:r>
              <a:rPr lang="en-US" sz="4800" dirty="0">
                <a:latin typeface="Menlo" panose="020B0609030804020204" pitchFamily="49" charset="0"/>
              </a:rPr>
              <a:t>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node {</a:t>
            </a:r>
          </a:p>
          <a:p>
            <a:endParaRPr lang="en-US" sz="4800" dirty="0">
              <a:latin typeface="Menlo" panose="020B0609030804020204" pitchFamily="49" charset="0"/>
            </a:endParaRPr>
          </a:p>
          <a:p>
            <a:r>
              <a:rPr lang="en-US" sz="4800" dirty="0">
                <a:latin typeface="Menlo" panose="020B0609030804020204" pitchFamily="49" charset="0"/>
              </a:rPr>
              <a:t>  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catch</a:t>
            </a:r>
            <a:r>
              <a:rPr lang="en-US" sz="4800" dirty="0">
                <a:latin typeface="Menlo" panose="020B0609030804020204" pitchFamily="49" charset="0"/>
              </a:rPr>
              <a:t> 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Throwable</a:t>
            </a:r>
            <a:r>
              <a:rPr lang="en-US" sz="4800" dirty="0">
                <a:latin typeface="Menlo" panose="020B0609030804020204" pitchFamily="49" charset="0"/>
              </a:rPr>
              <a:t> err) {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  throw</a:t>
            </a:r>
            <a:r>
              <a:rPr lang="en-US" sz="4800" dirty="0">
                <a:latin typeface="Menlo" panose="020B0609030804020204" pitchFamily="49" charset="0"/>
              </a:rPr>
              <a:t> err</a:t>
            </a: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44283350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2429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4800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sz="4800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4800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#!/</a:t>
            </a:r>
            <a:r>
              <a:rPr lang="en-US" sz="4800" dirty="0" err="1">
                <a:solidFill>
                  <a:srgbClr val="008000"/>
                </a:solidFill>
                <a:latin typeface="Menlo" panose="020B0609030804020204" pitchFamily="49" charset="0"/>
              </a:rPr>
              <a:t>usr</a:t>
            </a:r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/bin/</a:t>
            </a:r>
            <a:r>
              <a:rPr lang="en-US" sz="4800" dirty="0" err="1">
                <a:solidFill>
                  <a:srgbClr val="008000"/>
                </a:solidFill>
                <a:latin typeface="Menlo" panose="020B0609030804020204" pitchFamily="49" charset="0"/>
              </a:rPr>
              <a:t>env</a:t>
            </a:r>
            <a:r>
              <a:rPr lang="en-US" sz="4800" dirty="0">
                <a:solidFill>
                  <a:srgbClr val="008000"/>
                </a:solidFill>
                <a:latin typeface="Menlo" panose="020B0609030804020204" pitchFamily="49" charset="0"/>
              </a:rPr>
              <a:t> groovy</a:t>
            </a:r>
            <a:endParaRPr lang="en-US" sz="4800" dirty="0"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sz="4800" dirty="0">
                <a:latin typeface="Menlo" panose="020B0609030804020204" pitchFamily="49" charset="0"/>
              </a:rPr>
              <a:t>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try</a:t>
            </a:r>
            <a:r>
              <a:rPr lang="en-US" sz="4800" dirty="0">
                <a:latin typeface="Menlo" panose="020B0609030804020204" pitchFamily="49" charset="0"/>
              </a:rPr>
              <a:t> { 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node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solidFill>
                  <a:srgbClr val="267F99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String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 greeting =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options.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"greeting"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toString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      </a:t>
            </a:r>
            <a:r>
              <a:rPr lang="en-US" sz="4800" dirty="0">
                <a:solidFill>
                  <a:srgbClr val="267F99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String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 reindeer =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options.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"reindeer"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.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toString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()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catch</a:t>
            </a:r>
            <a:r>
              <a:rPr lang="en-US" sz="4800" dirty="0">
                <a:latin typeface="Menlo" panose="020B0609030804020204" pitchFamily="49" charset="0"/>
              </a:rPr>
              <a:t> 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Throwable</a:t>
            </a:r>
            <a:r>
              <a:rPr lang="en-US" sz="4800" dirty="0">
                <a:latin typeface="Menlo" panose="020B0609030804020204" pitchFamily="49" charset="0"/>
              </a:rPr>
              <a:t> err) { ... }</a:t>
            </a:r>
          </a:p>
          <a:p>
            <a:r>
              <a:rPr lang="en-US" sz="480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34047252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154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4800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sz="4800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48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sz="4800" dirty="0">
                <a:latin typeface="Menlo" panose="020B0609030804020204" pitchFamily="49" charset="0"/>
              </a:rPr>
              <a:t>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-US" sz="4800" dirty="0">
                <a:latin typeface="Menlo" panose="020B0609030804020204" pitchFamily="49" charset="0"/>
              </a:rPr>
              <a:t> greeting = ...</a:t>
            </a:r>
          </a:p>
          <a:p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      String</a:t>
            </a:r>
            <a:r>
              <a:rPr lang="en-US" sz="4800" dirty="0">
                <a:latin typeface="Menlo" panose="020B0609030804020204" pitchFamily="49" charset="0"/>
              </a:rPr>
              <a:t> reindeer =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stage(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"Say Hi to 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${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reindeer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}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      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solidFill>
                  <a:srgbClr val="AF00DB"/>
                </a:solidFill>
                <a:latin typeface="Menlo" panose="020B0609030804020204" pitchFamily="49" charset="0"/>
              </a:rPr>
              <a:t>  catch</a:t>
            </a:r>
            <a:r>
              <a:rPr lang="en-US" sz="4800" dirty="0">
                <a:latin typeface="Menlo" panose="020B0609030804020204" pitchFamily="49" charset="0"/>
              </a:rPr>
              <a:t> 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Throwable</a:t>
            </a:r>
            <a:r>
              <a:rPr lang="en-US" sz="4800" dirty="0">
                <a:latin typeface="Menlo" panose="020B0609030804020204" pitchFamily="49" charset="0"/>
              </a:rPr>
              <a:t> err) { ... }</a:t>
            </a:r>
          </a:p>
          <a:p>
            <a:r>
              <a:rPr lang="en-US" sz="480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19130405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1543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4800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sz="4800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48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sz="4800" dirty="0">
                <a:latin typeface="Menlo" panose="020B0609030804020204" pitchFamily="49" charset="0"/>
              </a:rPr>
              <a:t>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  stage(</a:t>
            </a:r>
            <a:r>
              <a:rPr lang="en-US" sz="4800" dirty="0">
                <a:solidFill>
                  <a:srgbClr val="A31515"/>
                </a:solidFill>
                <a:latin typeface="Menlo" panose="020B0609030804020204" pitchFamily="49" charset="0"/>
              </a:rPr>
              <a:t>"Say Hi to </a:t>
            </a:r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sz="4800" dirty="0">
                <a:latin typeface="Menlo" panose="020B0609030804020204" pitchFamily="49" charset="0"/>
              </a:rPr>
              <a:t>reindeer</a:t>
            </a:r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sz="4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checkout 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scm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: [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$class: 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'</a:t>
            </a:r>
            <a:r>
              <a:rPr lang="en-US" sz="4800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GitSCM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’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,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branches: [[name: 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'*/master'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]],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  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userRemoteConfigs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: [[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url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: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'file: ///Users/</a:t>
            </a:r>
            <a:r>
              <a:rPr lang="en-US" sz="4800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jmckenzie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/projects/</a:t>
            </a:r>
            <a:r>
              <a:rPr lang="en-US" sz="4800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santa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’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]]]</a:t>
            </a: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3606079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06571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4800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sz="4800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4800" dirty="0">
              <a:solidFill>
                <a:srgbClr val="0000FF"/>
              </a:solidFill>
              <a:latin typeface="Menlo" panose="020B0609030804020204" pitchFamily="49" charset="0"/>
            </a:endParaRP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sz="4800" dirty="0">
                <a:latin typeface="Menlo" panose="020B0609030804020204" pitchFamily="49" charset="0"/>
              </a:rPr>
              <a:t>(</a:t>
            </a:r>
            <a:r>
              <a:rPr lang="en-US" sz="4800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sz="4800" dirty="0"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  stage(</a:t>
            </a:r>
            <a:r>
              <a:rPr lang="en-US" sz="4800" dirty="0">
                <a:solidFill>
                  <a:srgbClr val="A31515"/>
                </a:solidFill>
                <a:latin typeface="Menlo" panose="020B0609030804020204" pitchFamily="49" charset="0"/>
              </a:rPr>
              <a:t>"Say Hi to </a:t>
            </a:r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sz="4800" dirty="0">
                <a:latin typeface="Menlo" panose="020B0609030804020204" pitchFamily="49" charset="0"/>
              </a:rPr>
              <a:t>reindeer</a:t>
            </a:r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sz="4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800" dirty="0">
                <a:latin typeface="Menlo" panose="020B0609030804020204" pitchFamily="49" charset="0"/>
              </a:rPr>
              <a:t>) {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checkout </a:t>
            </a:r>
            <a:r>
              <a:rPr lang="en-US" sz="4800" dirty="0" err="1">
                <a:latin typeface="Menlo" panose="020B0609030804020204" pitchFamily="49" charset="0"/>
              </a:rPr>
              <a:t>scm</a:t>
            </a:r>
            <a:r>
              <a:rPr lang="en-US" sz="4800" dirty="0">
                <a:latin typeface="Menlo" panose="020B0609030804020204" pitchFamily="49" charset="0"/>
              </a:rPr>
              <a:t>: [ ... ]</a:t>
            </a:r>
          </a:p>
          <a:p>
            <a:r>
              <a:rPr lang="en-US" sz="4800" dirty="0">
                <a:latin typeface="Menlo" panose="020B0609030804020204" pitchFamily="49" charset="0"/>
              </a:rPr>
              <a:t>    </a:t>
            </a:r>
            <a:r>
              <a:rPr lang="en-US" sz="4800" dirty="0" err="1">
                <a:highlight>
                  <a:srgbClr val="FFFF00"/>
                </a:highlight>
                <a:latin typeface="Menlo" panose="020B0609030804020204" pitchFamily="49" charset="0"/>
              </a:rPr>
              <a:t>sh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</a:t>
            </a:r>
            <a:r>
              <a:rPr lang="en-US" sz="4800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sh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4800" dirty="0" err="1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reindeer.sh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 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${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greeting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}</a:t>
            </a:r>
          </a:p>
          <a:p>
            <a:r>
              <a:rPr lang="en-US" sz="4800" dirty="0">
                <a:solidFill>
                  <a:srgbClr val="0000FF"/>
                </a:solidFill>
                <a:latin typeface="Menlo" panose="020B0609030804020204" pitchFamily="49" charset="0"/>
              </a:rPr>
              <a:t>            </a:t>
            </a:r>
            <a:r>
              <a:rPr lang="en-US" sz="4800" dirty="0">
                <a:solidFill>
                  <a:srgbClr val="A31515"/>
                </a:solidFill>
                <a:latin typeface="Menlo" panose="020B0609030804020204" pitchFamily="49" charset="0"/>
              </a:rPr>
              <a:t>           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${</a:t>
            </a:r>
            <a:r>
              <a:rPr lang="en-US" sz="4800" dirty="0">
                <a:highlight>
                  <a:srgbClr val="FFFF00"/>
                </a:highlight>
                <a:latin typeface="Menlo" panose="020B0609030804020204" pitchFamily="49" charset="0"/>
              </a:rPr>
              <a:t>reindeer</a:t>
            </a:r>
            <a:r>
              <a:rPr lang="en-US" sz="4800" dirty="0">
                <a:solidFill>
                  <a:srgbClr val="0000FF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}</a:t>
            </a:r>
            <a:r>
              <a:rPr lang="en-US" sz="4800" dirty="0">
                <a:solidFill>
                  <a:srgbClr val="A31515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"</a:t>
            </a:r>
            <a:endParaRPr lang="en-US" sz="4800" dirty="0">
              <a:highlight>
                <a:srgbClr val="FFFF00"/>
              </a:highlight>
              <a:latin typeface="Menlo" panose="020B0609030804020204" pitchFamily="49" charset="0"/>
            </a:endParaRPr>
          </a:p>
          <a:p>
            <a:endParaRPr lang="en-US" sz="4800" dirty="0">
              <a:latin typeface="Menlo" panose="020B0609030804020204" pitchFamily="49" charset="0"/>
            </a:endParaRPr>
          </a:p>
          <a:p>
            <a:r>
              <a:rPr lang="en-US" sz="4800" dirty="0">
                <a:latin typeface="Menlo" panose="020B0609030804020204" pitchFamily="49" charset="0"/>
              </a:rPr>
              <a:t>  }</a:t>
            </a:r>
          </a:p>
          <a:p>
            <a:r>
              <a:rPr lang="en-US" sz="4800" dirty="0">
                <a:latin typeface="Menlo" panose="020B0609030804020204" pitchFamily="49" charset="0"/>
              </a:rPr>
              <a:t>  ...</a:t>
            </a:r>
          </a:p>
          <a:p>
            <a:r>
              <a:rPr lang="en-US" sz="4800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0745308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C8B7FC-A2C6-BF40-89BD-155085B3A0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475207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AA4D24-4ECB-4C45-8762-AC3C92E6C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53630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7CDFFE-6D12-DE40-BA2C-7EA4A8B650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4653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F122E3-75D9-A747-9B5B-BD348E0B43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91776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0621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latin typeface="Menlo" panose="020B0609030804020204" pitchFamily="49" charset="0"/>
              </a:rPr>
              <a:t>#</a:t>
            </a:r>
            <a:r>
              <a:rPr lang="en-US" sz="7200" dirty="0">
                <a:solidFill>
                  <a:srgbClr val="267F99"/>
                </a:solidFill>
                <a:latin typeface="Menlo" panose="020B0609030804020204" pitchFamily="49" charset="0"/>
              </a:rPr>
              <a:t>!</a:t>
            </a:r>
            <a:r>
              <a:rPr lang="en-US" sz="7200" dirty="0">
                <a:latin typeface="Menlo" panose="020B0609030804020204" pitchFamily="49" charset="0"/>
              </a:rPr>
              <a:t>groovy</a:t>
            </a:r>
          </a:p>
          <a:p>
            <a:r>
              <a:rPr lang="en-US" sz="7200" dirty="0">
                <a:latin typeface="Menlo" panose="020B0609030804020204" pitchFamily="49" charset="0"/>
              </a:rPr>
              <a:t>@Library('</a:t>
            </a:r>
            <a:r>
              <a:rPr lang="en-US" sz="7200" dirty="0" err="1">
                <a:solidFill>
                  <a:srgbClr val="008000"/>
                </a:solidFill>
                <a:latin typeface="Menlo" panose="020B0609030804020204" pitchFamily="49" charset="0"/>
              </a:rPr>
              <a:t>jenkins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-lib</a:t>
            </a:r>
            <a:r>
              <a:rPr lang="en-US" sz="7200" dirty="0">
                <a:latin typeface="Menlo" panose="020B0609030804020204" pitchFamily="49" charset="0"/>
              </a:rPr>
              <a:t>') _</a:t>
            </a:r>
          </a:p>
          <a:p>
            <a:r>
              <a:rPr lang="en-US" sz="7200" dirty="0">
                <a:latin typeface="Menlo" panose="020B0609030804020204" pitchFamily="49" charset="0"/>
              </a:rPr>
              <a:t> </a:t>
            </a:r>
          </a:p>
          <a:p>
            <a:r>
              <a:rPr lang="en-US" sz="7200" dirty="0">
                <a:latin typeface="Menlo" panose="020B0609030804020204" pitchFamily="49" charset="0"/>
              </a:rPr>
              <a:t>options = [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greeting: '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Hello</a:t>
            </a:r>
            <a:r>
              <a:rPr lang="en-US" sz="7200" dirty="0">
                <a:latin typeface="Menlo" panose="020B0609030804020204" pitchFamily="49" charset="0"/>
              </a:rPr>
              <a:t>',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reindeer: '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Rudolph</a:t>
            </a:r>
            <a:r>
              <a:rPr lang="en-US" sz="7200" dirty="0">
                <a:latin typeface="Menlo" panose="020B0609030804020204" pitchFamily="49" charset="0"/>
              </a:rPr>
              <a:t>'</a:t>
            </a:r>
          </a:p>
          <a:p>
            <a:r>
              <a:rPr lang="en-US" sz="7200" dirty="0">
                <a:latin typeface="Menlo" panose="020B0609030804020204" pitchFamily="49" charset="0"/>
              </a:rPr>
              <a:t>]</a:t>
            </a:r>
          </a:p>
          <a:p>
            <a:r>
              <a:rPr lang="en-US" sz="7200" dirty="0">
                <a:latin typeface="Menlo" panose="020B0609030804020204" pitchFamily="49" charset="0"/>
              </a:rPr>
              <a:t>reindeer(options)</a:t>
            </a:r>
          </a:p>
        </p:txBody>
      </p:sp>
    </p:spTree>
    <p:extLst>
      <p:ext uri="{BB962C8B-B14F-4D97-AF65-F5344CB8AC3E}">
        <p14:creationId xmlns:p14="http://schemas.microsoft.com/office/powerpoint/2010/main" val="1123902034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CDC6B7-F6A5-774F-9280-9CEDE0E5C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5977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D7E1D1-F221-934D-B319-BF70949BD7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695603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F7EDDC-A213-DB48-AE5B-D9DE8AF86F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72082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380FD-B847-F844-BB68-71618A3A9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39751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4C4637-DCA2-CB45-B209-BD78F8FBA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253" y="1371600"/>
            <a:ext cx="1653149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76011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3F34446-C8D3-E540-93F5-EC5E8B09E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06" y="1371600"/>
            <a:ext cx="16512988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83263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AED758-95DC-3345-AA0A-EF87703A7D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263621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5AC116-A88D-9248-AD79-4BE4F6ECC4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660446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8F064F-77D2-D843-B82F-D5FAE466E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7981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5E7F9-3AEC-E14F-9D8C-4467EEFF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315989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11FC4F-FD7E-1247-A1DA-363E8A0D3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36458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89BEA70-10EE-0C4F-A1B0-93A4568EA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61804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15E6CE-3B62-2B41-8ADA-B5005A99F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6176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F854E3-0ED6-9A4E-8FC2-20AF6D3DE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E16BDE5-D1D9-8B4F-9E13-C9EEBE1C76FE}"/>
              </a:ext>
            </a:extLst>
          </p:cNvPr>
          <p:cNvSpPr/>
          <p:nvPr/>
        </p:nvSpPr>
        <p:spPr>
          <a:xfrm>
            <a:off x="5892800" y="5723467"/>
            <a:ext cx="8703733" cy="880533"/>
          </a:xfrm>
          <a:prstGeom prst="rect">
            <a:avLst/>
          </a:prstGeom>
          <a:solidFill>
            <a:srgbClr val="FFFF00">
              <a:alpha val="19000"/>
            </a:srgb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4573064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678E7D-7423-234A-9C86-B4AFB7096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12501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E0DD11-9064-D54B-84EB-0FE23B045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296210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0621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latin typeface="Menlo" panose="020B0609030804020204" pitchFamily="49" charset="0"/>
              </a:rPr>
              <a:t>#</a:t>
            </a:r>
            <a:r>
              <a:rPr lang="en-US" sz="7200" dirty="0">
                <a:solidFill>
                  <a:srgbClr val="267F99"/>
                </a:solidFill>
                <a:latin typeface="Menlo" panose="020B0609030804020204" pitchFamily="49" charset="0"/>
              </a:rPr>
              <a:t>!</a:t>
            </a:r>
            <a:r>
              <a:rPr lang="en-US" sz="7200" dirty="0">
                <a:latin typeface="Menlo" panose="020B0609030804020204" pitchFamily="49" charset="0"/>
              </a:rPr>
              <a:t>groovy</a:t>
            </a:r>
          </a:p>
          <a:p>
            <a:r>
              <a:rPr lang="en-US" sz="7200" dirty="0">
                <a:latin typeface="Menlo" panose="020B0609030804020204" pitchFamily="49" charset="0"/>
              </a:rPr>
              <a:t>@Library('</a:t>
            </a:r>
            <a:r>
              <a:rPr lang="en-US" sz="7200" dirty="0" err="1">
                <a:solidFill>
                  <a:srgbClr val="008000"/>
                </a:solidFill>
                <a:latin typeface="Menlo" panose="020B0609030804020204" pitchFamily="49" charset="0"/>
              </a:rPr>
              <a:t>jenkins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-lib</a:t>
            </a:r>
            <a:r>
              <a:rPr lang="en-US" sz="7200" dirty="0">
                <a:latin typeface="Menlo" panose="020B0609030804020204" pitchFamily="49" charset="0"/>
              </a:rPr>
              <a:t>') _</a:t>
            </a:r>
          </a:p>
          <a:p>
            <a:r>
              <a:rPr lang="en-US" sz="7200" dirty="0">
                <a:latin typeface="Menlo" panose="020B0609030804020204" pitchFamily="49" charset="0"/>
              </a:rPr>
              <a:t> </a:t>
            </a:r>
          </a:p>
          <a:p>
            <a:r>
              <a:rPr lang="en-US" sz="7200" dirty="0">
                <a:latin typeface="Menlo" panose="020B0609030804020204" pitchFamily="49" charset="0"/>
              </a:rPr>
              <a:t>options = [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greeting: '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Hello</a:t>
            </a:r>
            <a:r>
              <a:rPr lang="en-US" sz="7200" dirty="0">
                <a:latin typeface="Menlo" panose="020B0609030804020204" pitchFamily="49" charset="0"/>
              </a:rPr>
              <a:t>',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reindeer: '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Rudolph</a:t>
            </a:r>
            <a:r>
              <a:rPr lang="en-US" sz="7200" dirty="0">
                <a:latin typeface="Menlo" panose="020B0609030804020204" pitchFamily="49" charset="0"/>
              </a:rPr>
              <a:t>'</a:t>
            </a:r>
          </a:p>
          <a:p>
            <a:r>
              <a:rPr lang="en-US" sz="7200" dirty="0">
                <a:latin typeface="Menlo" panose="020B0609030804020204" pitchFamily="49" charset="0"/>
              </a:rPr>
              <a:t>]</a:t>
            </a:r>
          </a:p>
          <a:p>
            <a:r>
              <a:rPr lang="en-US" sz="7200" dirty="0">
                <a:latin typeface="Menlo" panose="020B0609030804020204" pitchFamily="49" charset="0"/>
              </a:rPr>
              <a:t>reindeer(options)</a:t>
            </a:r>
          </a:p>
        </p:txBody>
      </p:sp>
    </p:spTree>
    <p:extLst>
      <p:ext uri="{BB962C8B-B14F-4D97-AF65-F5344CB8AC3E}">
        <p14:creationId xmlns:p14="http://schemas.microsoft.com/office/powerpoint/2010/main" val="1905180777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1950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7200" dirty="0" err="1">
                <a:solidFill>
                  <a:schemeClr val="accent1"/>
                </a:solidFill>
                <a:latin typeface="Menlo" panose="020B0609030804020204" pitchFamily="49" charset="0"/>
              </a:rPr>
              <a:t>Jenkinsfile</a:t>
            </a:r>
            <a:endParaRPr lang="en-US" sz="7200" dirty="0">
              <a:latin typeface="Menlo" panose="020B0609030804020204" pitchFamily="49" charset="0"/>
            </a:endParaRPr>
          </a:p>
          <a:p>
            <a:r>
              <a:rPr lang="en-US" sz="7200" dirty="0">
                <a:latin typeface="Menlo" panose="020B0609030804020204" pitchFamily="49" charset="0"/>
              </a:rPr>
              <a:t>#</a:t>
            </a:r>
            <a:r>
              <a:rPr lang="en-US" sz="7200" dirty="0">
                <a:solidFill>
                  <a:srgbClr val="267F99"/>
                </a:solidFill>
                <a:latin typeface="Menlo" panose="020B0609030804020204" pitchFamily="49" charset="0"/>
              </a:rPr>
              <a:t>!</a:t>
            </a:r>
            <a:r>
              <a:rPr lang="en-US" sz="7200" dirty="0">
                <a:latin typeface="Menlo" panose="020B0609030804020204" pitchFamily="49" charset="0"/>
              </a:rPr>
              <a:t>groovy</a:t>
            </a:r>
          </a:p>
          <a:p>
            <a:r>
              <a:rPr lang="en-US" sz="7200" dirty="0">
                <a:latin typeface="Menlo" panose="020B0609030804020204" pitchFamily="49" charset="0"/>
              </a:rPr>
              <a:t>@Library('</a:t>
            </a:r>
            <a:r>
              <a:rPr lang="en-US" sz="7200" dirty="0" err="1">
                <a:solidFill>
                  <a:srgbClr val="008000"/>
                </a:solidFill>
                <a:latin typeface="Menlo" panose="020B0609030804020204" pitchFamily="49" charset="0"/>
              </a:rPr>
              <a:t>jenkins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-lib</a:t>
            </a:r>
            <a:r>
              <a:rPr lang="en-US" sz="7200" dirty="0">
                <a:latin typeface="Menlo" panose="020B0609030804020204" pitchFamily="49" charset="0"/>
              </a:rPr>
              <a:t>') _</a:t>
            </a:r>
          </a:p>
          <a:p>
            <a:r>
              <a:rPr lang="en-US" sz="7200" dirty="0">
                <a:latin typeface="Menlo" panose="020B0609030804020204" pitchFamily="49" charset="0"/>
              </a:rPr>
              <a:t> </a:t>
            </a:r>
          </a:p>
          <a:p>
            <a:r>
              <a:rPr lang="en-US" sz="7200" dirty="0">
                <a:latin typeface="Menlo" panose="020B0609030804020204" pitchFamily="49" charset="0"/>
              </a:rPr>
              <a:t>options = [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greeting: GREETING,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reindeer: REINDEER</a:t>
            </a:r>
          </a:p>
          <a:p>
            <a:r>
              <a:rPr lang="en-US" sz="7200" dirty="0">
                <a:latin typeface="Menlo" panose="020B0609030804020204" pitchFamily="49" charset="0"/>
              </a:rPr>
              <a:t>]</a:t>
            </a:r>
          </a:p>
          <a:p>
            <a:r>
              <a:rPr lang="en-US" sz="7200" dirty="0">
                <a:latin typeface="Menlo" panose="020B0609030804020204" pitchFamily="49" charset="0"/>
              </a:rPr>
              <a:t>reindeer(options)</a:t>
            </a:r>
          </a:p>
        </p:txBody>
      </p:sp>
    </p:spTree>
    <p:extLst>
      <p:ext uri="{BB962C8B-B14F-4D97-AF65-F5344CB8AC3E}">
        <p14:creationId xmlns:p14="http://schemas.microsoft.com/office/powerpoint/2010/main" val="2949870014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A39D5C-585E-4D4B-A637-AA9AA014F5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22095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8ECB9C-E2E0-5F4C-9985-2FFAB04A1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2937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851F62-29E1-D047-82E4-CB18D4415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174970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F449E3-5259-0E4B-9817-FAA749299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3830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47C028-2D4D-9B45-A51F-24A3B8859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80945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F5E28-1ED3-BA4C-A043-709A61715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05260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802E04-724A-244D-BB97-F5289B925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447820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60DFBF-72DD-4945-8687-60A539635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74251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D38014-E92D-B546-9D12-4C4CFDF9A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33309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66F02C-B734-1148-A420-7F1A55FAD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3443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9D6A7E-281B-ED4A-8110-633534DC2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21767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F5975B-F353-2147-9226-8CDAAE071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62773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2F5E28-1ED3-BA4C-A043-709A617156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93582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ED9E50-14CC-3F41-9F20-C941C7BF3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92241"/>
      </p:ext>
    </p:extLst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2C1BD-E092-8B46-8B3F-3BE474BF4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68639"/>
      </p:ext>
    </p:extLst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230583-4410-0141-AC0B-92D21D39F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36266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BFDC03-BDE2-9E47-9708-6FFC59549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30333"/>
      </p:ext>
    </p:extLst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59A2BA-73DC-8043-87D8-F6B8E7CFF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79524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A2D95F-861D-C84E-B236-6ED4F884C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962101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48630-465F-1A4B-897E-B7370CE2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05" y="1704108"/>
            <a:ext cx="1044399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36574"/>
      </p:ext>
    </p:extLst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BFDC03-BDE2-9E47-9708-6FFC59549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09378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2786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dirty="0" err="1">
                <a:solidFill>
                  <a:schemeClr val="accent1"/>
                </a:solidFill>
                <a:latin typeface="Menlo" panose="020B0609030804020204" pitchFamily="49" charset="0"/>
              </a:rPr>
              <a:t>reindeer.groovy</a:t>
            </a:r>
            <a:endParaRPr lang="en-US" dirty="0">
              <a:solidFill>
                <a:schemeClr val="accent1"/>
              </a:solidFill>
              <a:latin typeface="Menlo" panose="020B0609030804020204" pitchFamily="49" charset="0"/>
            </a:endParaRPr>
          </a:p>
          <a:p>
            <a:endParaRPr lang="en-US" sz="1400" dirty="0">
              <a:solidFill>
                <a:srgbClr val="008000"/>
              </a:solidFill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#!/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usr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/bin/</a:t>
            </a:r>
            <a:r>
              <a:rPr lang="en-US" dirty="0" err="1">
                <a:solidFill>
                  <a:srgbClr val="008000"/>
                </a:solidFill>
                <a:latin typeface="Menlo" panose="020B0609030804020204" pitchFamily="49" charset="0"/>
              </a:rPr>
              <a:t>env</a:t>
            </a:r>
            <a:r>
              <a:rPr lang="en-US" dirty="0">
                <a:solidFill>
                  <a:srgbClr val="008000"/>
                </a:solidFill>
                <a:latin typeface="Menlo" panose="020B0609030804020204" pitchFamily="49" charset="0"/>
              </a:rPr>
              <a:t> groovy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def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795E26"/>
                </a:solidFill>
                <a:latin typeface="Menlo" panose="020B0609030804020204" pitchFamily="49" charset="0"/>
              </a:rPr>
              <a:t>call</a:t>
            </a:r>
            <a:r>
              <a:rPr lang="en-US" dirty="0">
                <a:latin typeface="Menlo" panose="020B0609030804020204" pitchFamily="49" charset="0"/>
              </a:rPr>
              <a:t>(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Map&lt;String, Object&gt;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1080"/>
                </a:solidFill>
                <a:latin typeface="Menlo" panose="020B0609030804020204" pitchFamily="49" charset="0"/>
              </a:rPr>
              <a:t>options</a:t>
            </a:r>
            <a:r>
              <a:rPr lang="en-US" dirty="0">
                <a:latin typeface="Menlo" panose="020B0609030804020204" pitchFamily="49" charset="0"/>
              </a:rPr>
              <a:t>) {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try</a:t>
            </a:r>
            <a:r>
              <a:rPr lang="en-US" dirty="0">
                <a:latin typeface="Menlo" panose="020B0609030804020204" pitchFamily="49" charset="0"/>
              </a:rPr>
              <a:t> {</a:t>
            </a:r>
          </a:p>
          <a:p>
            <a:r>
              <a:rPr lang="en-US" dirty="0">
                <a:latin typeface="Menlo" panose="020B0609030804020204" pitchFamily="49" charset="0"/>
              </a:rPr>
              <a:t>    node {</a:t>
            </a:r>
          </a:p>
          <a:p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      String</a:t>
            </a:r>
            <a:r>
              <a:rPr lang="en-US" dirty="0">
                <a:latin typeface="Menlo" panose="020B0609030804020204" pitchFamily="49" charset="0"/>
              </a:rPr>
              <a:t> greeting = options.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"greeting"</a:t>
            </a:r>
            <a:r>
              <a:rPr lang="en-US" dirty="0">
                <a:latin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</a:rPr>
              <a:t>toString</a:t>
            </a:r>
            <a:r>
              <a:rPr lang="en-US" dirty="0">
                <a:latin typeface="Menlo" panose="020B0609030804020204" pitchFamily="49" charset="0"/>
              </a:rPr>
              <a:t>()</a:t>
            </a:r>
          </a:p>
          <a:p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      String</a:t>
            </a:r>
            <a:r>
              <a:rPr lang="en-US" dirty="0">
                <a:latin typeface="Menlo" panose="020B0609030804020204" pitchFamily="49" charset="0"/>
              </a:rPr>
              <a:t> reindeer = options.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"reindeer"</a:t>
            </a:r>
            <a:r>
              <a:rPr lang="en-US" dirty="0">
                <a:latin typeface="Menlo" panose="020B0609030804020204" pitchFamily="49" charset="0"/>
              </a:rPr>
              <a:t>.</a:t>
            </a:r>
            <a:r>
              <a:rPr lang="en-US" dirty="0" err="1">
                <a:latin typeface="Menlo" panose="020B0609030804020204" pitchFamily="49" charset="0"/>
              </a:rPr>
              <a:t>toString</a:t>
            </a:r>
            <a:r>
              <a:rPr lang="en-US" dirty="0">
                <a:latin typeface="Menlo" panose="020B0609030804020204" pitchFamily="49" charset="0"/>
              </a:rPr>
              <a:t>()</a:t>
            </a:r>
          </a:p>
          <a:p>
            <a:r>
              <a:rPr lang="en-US" dirty="0">
                <a:latin typeface="Menlo" panose="020B0609030804020204" pitchFamily="49" charset="0"/>
              </a:rPr>
              <a:t>      stage(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"Say Hi to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reindeer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>
                <a:latin typeface="Menlo" panose="020B0609030804020204" pitchFamily="49" charset="0"/>
              </a:rPr>
              <a:t>) {</a:t>
            </a:r>
          </a:p>
          <a:p>
            <a:r>
              <a:rPr lang="en-US" dirty="0">
                <a:latin typeface="Menlo" panose="020B0609030804020204" pitchFamily="49" charset="0"/>
              </a:rPr>
              <a:t>        checkout </a:t>
            </a:r>
            <a:r>
              <a:rPr lang="en-US" dirty="0" err="1">
                <a:latin typeface="Menlo" panose="020B0609030804020204" pitchFamily="49" charset="0"/>
              </a:rPr>
              <a:t>scm</a:t>
            </a:r>
            <a:r>
              <a:rPr lang="en-US" dirty="0">
                <a:latin typeface="Menlo" panose="020B0609030804020204" pitchFamily="49" charset="0"/>
              </a:rPr>
              <a:t>: [</a:t>
            </a:r>
          </a:p>
          <a:p>
            <a:r>
              <a:rPr lang="en-US" dirty="0">
                <a:latin typeface="Menlo" panose="020B0609030804020204" pitchFamily="49" charset="0"/>
              </a:rPr>
              <a:t>          $class: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GitSCM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’</a:t>
            </a:r>
            <a:r>
              <a:rPr lang="en-US" dirty="0"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latin typeface="Menlo" panose="020B0609030804020204" pitchFamily="49" charset="0"/>
              </a:rPr>
              <a:t>          branches: [[name: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'*/master'</a:t>
            </a:r>
            <a:r>
              <a:rPr lang="en-US" dirty="0">
                <a:latin typeface="Menlo" panose="020B0609030804020204" pitchFamily="49" charset="0"/>
              </a:rPr>
              <a:t>]],</a:t>
            </a:r>
          </a:p>
          <a:p>
            <a:r>
              <a:rPr lang="en-US" dirty="0">
                <a:latin typeface="Menlo" panose="020B0609030804020204" pitchFamily="49" charset="0"/>
              </a:rPr>
              <a:t>          </a:t>
            </a:r>
            <a:r>
              <a:rPr lang="en-US" dirty="0" err="1">
                <a:latin typeface="Menlo" panose="020B0609030804020204" pitchFamily="49" charset="0"/>
              </a:rPr>
              <a:t>userRemoteConfigs</a:t>
            </a:r>
            <a:r>
              <a:rPr lang="en-US" dirty="0">
                <a:latin typeface="Menlo" panose="020B0609030804020204" pitchFamily="49" charset="0"/>
              </a:rPr>
              <a:t>: [[</a:t>
            </a:r>
            <a:r>
              <a:rPr lang="en-US" dirty="0" err="1">
                <a:latin typeface="Menlo" panose="020B0609030804020204" pitchFamily="49" charset="0"/>
              </a:rPr>
              <a:t>url</a:t>
            </a:r>
            <a:r>
              <a:rPr lang="en-US" dirty="0">
                <a:latin typeface="Menlo" panose="020B0609030804020204" pitchFamily="49" charset="0"/>
              </a:rPr>
              <a:t>:</a:t>
            </a:r>
          </a:p>
          <a:p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           'file:///Users/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jmckenzie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/projects/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santa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’</a:t>
            </a:r>
            <a:r>
              <a:rPr lang="en-US" dirty="0">
                <a:latin typeface="Menlo" panose="020B0609030804020204" pitchFamily="49" charset="0"/>
              </a:rPr>
              <a:t>]]]</a:t>
            </a:r>
          </a:p>
          <a:p>
            <a:r>
              <a:rPr lang="en-US" dirty="0">
                <a:latin typeface="Menlo" panose="020B0609030804020204" pitchFamily="49" charset="0"/>
              </a:rPr>
              <a:t>        </a:t>
            </a:r>
            <a:r>
              <a:rPr lang="en-US" dirty="0" err="1">
                <a:latin typeface="Menlo" panose="020B0609030804020204" pitchFamily="49" charset="0"/>
              </a:rPr>
              <a:t>sh</a:t>
            </a:r>
            <a:r>
              <a:rPr lang="en-US" dirty="0"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sh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 err="1">
                <a:solidFill>
                  <a:srgbClr val="A31515"/>
                </a:solidFill>
                <a:latin typeface="Menlo" panose="020B0609030804020204" pitchFamily="49" charset="0"/>
              </a:rPr>
              <a:t>reindeer.sh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greeting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${</a:t>
            </a:r>
            <a:r>
              <a:rPr lang="en-US" dirty="0">
                <a:latin typeface="Menlo" panose="020B0609030804020204" pitchFamily="49" charset="0"/>
              </a:rPr>
              <a:t>reindeer</a:t>
            </a:r>
            <a:r>
              <a:rPr lang="en-US" dirty="0">
                <a:solidFill>
                  <a:srgbClr val="0000FF"/>
                </a:solidFill>
                <a:latin typeface="Menlo" panose="020B0609030804020204" pitchFamily="49" charset="0"/>
              </a:rPr>
              <a:t>}</a:t>
            </a:r>
            <a:r>
              <a:rPr lang="en-US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dirty="0">
              <a:latin typeface="Menlo" panose="020B0609030804020204" pitchFamily="49" charset="0"/>
            </a:endParaRPr>
          </a:p>
          <a:p>
            <a:r>
              <a:rPr lang="en-US" dirty="0">
                <a:latin typeface="Menlo" panose="020B0609030804020204" pitchFamily="49" charset="0"/>
              </a:rPr>
              <a:t>      }</a:t>
            </a:r>
          </a:p>
          <a:p>
            <a:r>
              <a:rPr lang="en-US" dirty="0">
                <a:latin typeface="Menlo" panose="020B0609030804020204" pitchFamily="49" charset="0"/>
              </a:rPr>
              <a:t>    }</a:t>
            </a:r>
          </a:p>
          <a:p>
            <a:r>
              <a:rPr lang="en-US" dirty="0">
                <a:latin typeface="Menlo" panose="020B0609030804020204" pitchFamily="49" charset="0"/>
              </a:rPr>
              <a:t>  }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catch</a:t>
            </a:r>
            <a:r>
              <a:rPr lang="en-US" dirty="0">
                <a:latin typeface="Menlo" panose="020B0609030804020204" pitchFamily="49" charset="0"/>
              </a:rPr>
              <a:t> (</a:t>
            </a:r>
            <a:r>
              <a:rPr lang="en-US" dirty="0">
                <a:solidFill>
                  <a:srgbClr val="267F99"/>
                </a:solidFill>
                <a:latin typeface="Menlo" panose="020B0609030804020204" pitchFamily="49" charset="0"/>
              </a:rPr>
              <a:t>Throwable</a:t>
            </a:r>
            <a:r>
              <a:rPr lang="en-US" dirty="0">
                <a:latin typeface="Menlo" panose="020B0609030804020204" pitchFamily="49" charset="0"/>
              </a:rPr>
              <a:t> err) {</a:t>
            </a:r>
          </a:p>
          <a:p>
            <a:r>
              <a:rPr lang="en-US" dirty="0">
                <a:solidFill>
                  <a:srgbClr val="AF00DB"/>
                </a:solidFill>
                <a:latin typeface="Menlo" panose="020B0609030804020204" pitchFamily="49" charset="0"/>
              </a:rPr>
              <a:t>    throw</a:t>
            </a:r>
            <a:r>
              <a:rPr lang="en-US" dirty="0">
                <a:latin typeface="Menlo" panose="020B0609030804020204" pitchFamily="49" charset="0"/>
              </a:rPr>
              <a:t> err</a:t>
            </a:r>
          </a:p>
          <a:p>
            <a:r>
              <a:rPr lang="en-US" dirty="0">
                <a:latin typeface="Menlo" panose="020B0609030804020204" pitchFamily="49" charset="0"/>
              </a:rPr>
              <a:t>  }</a:t>
            </a:r>
          </a:p>
          <a:p>
            <a:r>
              <a:rPr lang="en-US" dirty="0"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7463346"/>
      </p:ext>
    </p:extLst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FFC548-EABF-774A-A667-03ACF3C2D2B1}"/>
              </a:ext>
            </a:extLst>
          </p:cNvPr>
          <p:cNvSpPr/>
          <p:nvPr/>
        </p:nvSpPr>
        <p:spPr>
          <a:xfrm>
            <a:off x="4504267" y="578752"/>
            <a:ext cx="15477066" cy="11950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1"/>
                </a:solidFill>
                <a:latin typeface="Menlo" panose="020B0609030804020204" pitchFamily="49" charset="0"/>
              </a:rPr>
              <a:t>- </a:t>
            </a:r>
            <a:r>
              <a:rPr lang="en-US" sz="7200" dirty="0" err="1">
                <a:solidFill>
                  <a:schemeClr val="accent1"/>
                </a:solidFill>
                <a:latin typeface="Menlo" panose="020B0609030804020204" pitchFamily="49" charset="0"/>
              </a:rPr>
              <a:t>Jenkinsfile</a:t>
            </a:r>
            <a:endParaRPr lang="en-US" sz="7200" dirty="0">
              <a:latin typeface="Menlo" panose="020B0609030804020204" pitchFamily="49" charset="0"/>
            </a:endParaRPr>
          </a:p>
          <a:p>
            <a:r>
              <a:rPr lang="en-US" sz="7200" dirty="0">
                <a:latin typeface="Menlo" panose="020B0609030804020204" pitchFamily="49" charset="0"/>
              </a:rPr>
              <a:t>#</a:t>
            </a:r>
            <a:r>
              <a:rPr lang="en-US" sz="7200" dirty="0">
                <a:solidFill>
                  <a:srgbClr val="267F99"/>
                </a:solidFill>
                <a:latin typeface="Menlo" panose="020B0609030804020204" pitchFamily="49" charset="0"/>
              </a:rPr>
              <a:t>!</a:t>
            </a:r>
            <a:r>
              <a:rPr lang="en-US" sz="7200" dirty="0">
                <a:latin typeface="Menlo" panose="020B0609030804020204" pitchFamily="49" charset="0"/>
              </a:rPr>
              <a:t>groovy</a:t>
            </a:r>
          </a:p>
          <a:p>
            <a:r>
              <a:rPr lang="en-US" sz="7200" dirty="0">
                <a:latin typeface="Menlo" panose="020B0609030804020204" pitchFamily="49" charset="0"/>
              </a:rPr>
              <a:t>@Library('</a:t>
            </a:r>
            <a:r>
              <a:rPr lang="en-US" sz="7200" dirty="0" err="1">
                <a:solidFill>
                  <a:srgbClr val="008000"/>
                </a:solidFill>
                <a:latin typeface="Menlo" panose="020B0609030804020204" pitchFamily="49" charset="0"/>
              </a:rPr>
              <a:t>jenkins</a:t>
            </a:r>
            <a:r>
              <a:rPr lang="en-US" sz="7200" dirty="0">
                <a:solidFill>
                  <a:srgbClr val="008000"/>
                </a:solidFill>
                <a:latin typeface="Menlo" panose="020B0609030804020204" pitchFamily="49" charset="0"/>
              </a:rPr>
              <a:t>-lib</a:t>
            </a:r>
            <a:r>
              <a:rPr lang="en-US" sz="7200" dirty="0">
                <a:latin typeface="Menlo" panose="020B0609030804020204" pitchFamily="49" charset="0"/>
              </a:rPr>
              <a:t>') _</a:t>
            </a:r>
          </a:p>
          <a:p>
            <a:r>
              <a:rPr lang="en-US" sz="7200" dirty="0">
                <a:latin typeface="Menlo" panose="020B0609030804020204" pitchFamily="49" charset="0"/>
              </a:rPr>
              <a:t> </a:t>
            </a:r>
          </a:p>
          <a:p>
            <a:r>
              <a:rPr lang="en-US" sz="7200" dirty="0">
                <a:latin typeface="Menlo" panose="020B0609030804020204" pitchFamily="49" charset="0"/>
              </a:rPr>
              <a:t>options = [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greeting: GREETING,</a:t>
            </a:r>
          </a:p>
          <a:p>
            <a:r>
              <a:rPr lang="en-US" sz="7200" dirty="0">
                <a:latin typeface="Menlo" panose="020B0609030804020204" pitchFamily="49" charset="0"/>
              </a:rPr>
              <a:t>    reindeer: REINDEER</a:t>
            </a:r>
          </a:p>
          <a:p>
            <a:r>
              <a:rPr lang="en-US" sz="7200" dirty="0">
                <a:latin typeface="Menlo" panose="020B0609030804020204" pitchFamily="49" charset="0"/>
              </a:rPr>
              <a:t>]</a:t>
            </a:r>
          </a:p>
          <a:p>
            <a:r>
              <a:rPr lang="en-US" sz="7200" dirty="0">
                <a:latin typeface="Menlo" panose="020B0609030804020204" pitchFamily="49" charset="0"/>
              </a:rPr>
              <a:t>reindeer(options)</a:t>
            </a:r>
          </a:p>
        </p:txBody>
      </p:sp>
    </p:spTree>
    <p:extLst>
      <p:ext uri="{BB962C8B-B14F-4D97-AF65-F5344CB8AC3E}">
        <p14:creationId xmlns:p14="http://schemas.microsoft.com/office/powerpoint/2010/main" val="3516779667"/>
      </p:ext>
    </p:extLst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B2C1BD-E092-8B46-8B3F-3BE474BF4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5796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499265-CF43-BF41-84C4-67AA47920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86917"/>
      </p:ext>
    </p:extLst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20602-30ED-F24C-BA12-57C2AEC218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dirty="0"/>
              <a:t>Automating Your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98F6CD-3C19-1E41-8444-2A57BE6E3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The Care and Feeding of Jenkins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5E9A124-9288-944D-A3CD-9BA9022DC094}"/>
              </a:ext>
            </a:extLst>
          </p:cNvPr>
          <p:cNvSpPr txBox="1">
            <a:spLocks/>
          </p:cNvSpPr>
          <p:nvPr/>
        </p:nvSpPr>
        <p:spPr>
          <a:xfrm>
            <a:off x="-35169" y="12789490"/>
            <a:ext cx="24384000" cy="143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1828823" rtl="0" eaLnBrk="1" latinLnBrk="0" hangingPunct="1">
              <a:lnSpc>
                <a:spcPct val="90000"/>
              </a:lnSpc>
              <a:spcBef>
                <a:spcPts val="2000"/>
              </a:spcBef>
              <a:buFont typeface="Arial" panose="020B0604020202020204" pitchFamily="34" charset="0"/>
              <a:buNone/>
              <a:defRPr sz="4267" b="0" kern="1200">
                <a:solidFill>
                  <a:srgbClr val="FFFFFF"/>
                </a:solidFill>
                <a:latin typeface="Verdana"/>
                <a:ea typeface="Verdana" charset="0"/>
                <a:cs typeface="Verdana"/>
              </a:defRPr>
            </a:lvl1pPr>
            <a:lvl2pPr marL="1219215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2pPr>
            <a:lvl3pPr marL="2438430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40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3pPr>
            <a:lvl4pPr marL="3657646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4pPr>
            <a:lvl5pPr marL="4876861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Verdana" charset="0"/>
                <a:ea typeface="Verdana" charset="0"/>
                <a:cs typeface="Verdana" charset="0"/>
              </a:defRPr>
            </a:lvl5pPr>
            <a:lvl6pPr marL="6096076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7315291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8534507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9753722" indent="0" algn="ctr" defTabSz="18288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/>
              <a:t>    Jeff McKenzie  •  </a:t>
            </a:r>
            <a:r>
              <a:rPr lang="en-US" sz="5400" dirty="0" err="1"/>
              <a:t>jeff.mckenzie@insight.com</a:t>
            </a:r>
            <a:r>
              <a:rPr lang="en-US" sz="5400" dirty="0"/>
              <a:t>  •  @</a:t>
            </a:r>
            <a:r>
              <a:rPr lang="en-US" sz="5400" dirty="0" err="1"/>
              <a:t>jeffreymckenzie</a:t>
            </a:r>
            <a:r>
              <a:rPr lang="en-US" sz="5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386127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92ACB2-BBB8-A64D-A10E-3834CE379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151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9D6189-B61C-214D-AAC4-74E8925C4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20880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E4C312-B7BF-FE4F-B1DE-4643C9657EE9}"/>
              </a:ext>
            </a:extLst>
          </p:cNvPr>
          <p:cNvSpPr/>
          <p:nvPr/>
        </p:nvSpPr>
        <p:spPr>
          <a:xfrm>
            <a:off x="-914400" y="11465169"/>
            <a:ext cx="27009969" cy="29893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60A18-2059-FA44-A490-5053CF989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43" y="0"/>
            <a:ext cx="21688114" cy="1373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468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1A942-B78C-E549-B273-A5EE2BC4E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175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B72BFAF-0689-8147-8683-BABFA1E3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37827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254A92-9382-6C41-9674-E9D817DEE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64427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16EACA-DA4E-4D47-B496-499663580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85175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D2B77C-29F0-2D4B-8F4D-ABE12DD61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53679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5BB068C-6AAC-7B42-A68D-741E76E5E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28094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1A63D4-60FE-3942-B802-D9785F1E1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015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4E147-C10D-6341-A186-218DB57BA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9934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B0F184-7EE5-504D-89AA-F0646A2EF5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828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A767B-9CC6-7C4F-BAAB-9690FCD8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94" y="1371600"/>
            <a:ext cx="797621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90948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2ABAA4A-1718-2A49-8E23-721E23988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2438400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4426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21246D-D11A-AE4E-BECB-8ABB25407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31400" cy="13450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18151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5CA68E-15D9-0E49-B7AD-EEDA8ADA0E8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648" y="166254"/>
            <a:ext cx="18763286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64559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469E58-D8A0-D544-9D63-B1A5C4F1B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73" y="1371600"/>
            <a:ext cx="16420654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273314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A767B-9CC6-7C4F-BAAB-9690FCD8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94" y="1371600"/>
            <a:ext cx="797621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9166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5E8E31-5387-CD40-B3BE-371F191C1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1600"/>
            <a:ext cx="146304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8542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419EF8-302A-0844-AC30-B4198317B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849" y="1371600"/>
            <a:ext cx="14646303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3282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DF294B-82FC-C344-A3C5-46BAABC87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506" y="1371600"/>
            <a:ext cx="16512988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00298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66B1D5-9485-8242-8E40-6DCB626E6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371600"/>
            <a:ext cx="164592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2178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0DE5DD-B87B-2F42-820C-848A3405F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90" y="1371600"/>
            <a:ext cx="16392020" cy="10972800"/>
          </a:xfrm>
          <a:prstGeom prst="rect">
            <a:avLst/>
          </a:prstGeom>
        </p:spPr>
      </p:pic>
      <p:sp>
        <p:nvSpPr>
          <p:cNvPr id="5" name="Shape 1030">
            <a:extLst>
              <a:ext uri="{FF2B5EF4-FFF2-40B4-BE49-F238E27FC236}">
                <a16:creationId xmlns:a16="http://schemas.microsoft.com/office/drawing/2014/main" id="{9CC92644-4B7A-BE48-9229-34CBAD8683AB}"/>
              </a:ext>
            </a:extLst>
          </p:cNvPr>
          <p:cNvSpPr txBox="1">
            <a:spLocks/>
          </p:cNvSpPr>
          <p:nvPr/>
        </p:nvSpPr>
        <p:spPr>
          <a:xfrm>
            <a:off x="3995990" y="1620982"/>
            <a:ext cx="16392020" cy="2479963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lvl1pPr>
              <a:lnSpc>
                <a:spcPct val="80000"/>
              </a:lnSpc>
              <a:defRPr sz="10800" b="1">
                <a:solidFill>
                  <a:srgbClr val="FFFFFF"/>
                </a:solidFill>
                <a:latin typeface="+mn-lt"/>
                <a:ea typeface="+mn-ea"/>
                <a:cs typeface="+mn-cs"/>
                <a:sym typeface="Effra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7500" dirty="0">
                <a:solidFill>
                  <a:schemeClr val="bg1"/>
                </a:solidFill>
                <a:effectLst>
                  <a:outerShdw blurRad="63500" dist="63500" algn="ctr" rotWithShape="0">
                    <a:srgbClr val="000000"/>
                  </a:outerShdw>
                </a:effectLst>
              </a:rPr>
              <a:t> Did you know…</a:t>
            </a:r>
          </a:p>
        </p:txBody>
      </p:sp>
    </p:spTree>
    <p:extLst>
      <p:ext uri="{BB962C8B-B14F-4D97-AF65-F5344CB8AC3E}">
        <p14:creationId xmlns:p14="http://schemas.microsoft.com/office/powerpoint/2010/main" val="2186024125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AB9AD9-FAAD-3241-B079-F91A01FD7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893" y="1371600"/>
            <a:ext cx="8746214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6258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9D029A-82B0-3F47-A383-C1F2190A5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68786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905B77-A943-A142-B6B4-C4E883A63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976" y="1371600"/>
            <a:ext cx="14628048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38420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A39C0-AA82-3B40-890E-65BEF120BF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508" y="1371600"/>
            <a:ext cx="14252985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6637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748630-465F-1A4B-897E-B7370CE28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005" y="1704108"/>
            <a:ext cx="1044399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045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F54B67-C77A-4747-AB7F-7F0B9EDE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16958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8A745-3073-3046-9822-45CEDF02F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46056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CFB999-FD00-F44E-8D18-D5347D1AD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732408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8C8FA7-16A6-7140-B3D4-6F17C9D1B0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28296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B2C693-4613-8448-A0EF-D595D6832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65681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1D59C5-01E9-984B-8801-02279A4C59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88566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2A98C-DA05-0543-B53D-D9B42416E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838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A767B-9CC6-7C4F-BAAB-9690FCD8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94" y="1371600"/>
            <a:ext cx="797621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30776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14F33E-E925-044F-A586-E9D601355806}"/>
              </a:ext>
            </a:extLst>
          </p:cNvPr>
          <p:cNvSpPr/>
          <p:nvPr/>
        </p:nvSpPr>
        <p:spPr>
          <a:xfrm>
            <a:off x="6096000" y="742167"/>
            <a:ext cx="12192000" cy="124419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4000" dirty="0">
                <a:solidFill>
                  <a:srgbClr val="008000"/>
                </a:solidFill>
                <a:latin typeface="Menlo" panose="020B0609030804020204" pitchFamily="49" charset="0"/>
              </a:rPr>
              <a:t>#!/bin/bash</a:t>
            </a:r>
            <a:br>
              <a:rPr lang="en-US" sz="1600" dirty="0">
                <a:latin typeface="Menlo" panose="020B0609030804020204" pitchFamily="49" charset="0"/>
              </a:rPr>
            </a:br>
            <a:r>
              <a:rPr lang="en-US" sz="4000" dirty="0">
                <a:latin typeface="Menlo" panose="020B0609030804020204" pitchFamily="49" charset="0"/>
              </a:rPr>
              <a:t>greeting=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$1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 err="1">
                <a:latin typeface="Menlo" panose="020B0609030804020204" pitchFamily="49" charset="0"/>
              </a:rPr>
              <a:t>reindeer_name</a:t>
            </a:r>
            <a:r>
              <a:rPr lang="en-US" sz="4000" dirty="0">
                <a:latin typeface="Menlo" panose="020B0609030804020204" pitchFamily="49" charset="0"/>
              </a:rPr>
              <a:t>=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$2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-US" sz="1600" dirty="0">
                <a:latin typeface="Menlo" panose="020B0609030804020204" pitchFamily="49" charset="0"/>
              </a:rPr>
            </a:br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sz="4000" dirty="0">
                <a:latin typeface="Menlo" panose="020B0609030804020204" pitchFamily="49" charset="0"/>
              </a:rPr>
              <a:t> [ -z 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$greeting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latin typeface="Menlo" panose="020B0609030804020204" pitchFamily="49" charset="0"/>
              </a:rPr>
              <a:t> ]</a:t>
            </a:r>
          </a:p>
          <a:p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then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>
                <a:latin typeface="Menlo" panose="020B0609030804020204" pitchFamily="49" charset="0"/>
              </a:rPr>
              <a:t>    greeting=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"Hi"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fi</a:t>
            </a:r>
            <a:endParaRPr lang="en-US" sz="4000" dirty="0">
              <a:latin typeface="Menlo" panose="020B0609030804020204" pitchFamily="49" charset="0"/>
            </a:endParaRPr>
          </a:p>
          <a:p>
            <a:br>
              <a:rPr lang="en-US" sz="1600" dirty="0">
                <a:latin typeface="Menlo" panose="020B0609030804020204" pitchFamily="49" charset="0"/>
              </a:rPr>
            </a:br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if</a:t>
            </a:r>
            <a:r>
              <a:rPr lang="en-US" sz="4000" dirty="0">
                <a:latin typeface="Menlo" panose="020B0609030804020204" pitchFamily="49" charset="0"/>
              </a:rPr>
              <a:t> [ -z 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</a:t>
            </a:r>
            <a:r>
              <a:rPr lang="en-US" sz="4000" dirty="0" err="1">
                <a:solidFill>
                  <a:srgbClr val="001080"/>
                </a:solidFill>
                <a:latin typeface="Menlo" panose="020B0609030804020204" pitchFamily="49" charset="0"/>
              </a:rPr>
              <a:t>reindeer_name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-US" sz="4000" dirty="0">
                <a:latin typeface="Menlo" panose="020B0609030804020204" pitchFamily="49" charset="0"/>
              </a:rPr>
              <a:t> ]</a:t>
            </a:r>
          </a:p>
          <a:p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then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>
                <a:latin typeface="Menlo" panose="020B0609030804020204" pitchFamily="49" charset="0"/>
              </a:rPr>
              <a:t>    </a:t>
            </a:r>
            <a:r>
              <a:rPr lang="en-US" sz="4000" dirty="0" err="1">
                <a:latin typeface="Menlo" panose="020B0609030804020204" pitchFamily="49" charset="0"/>
              </a:rPr>
              <a:t>reindeer_name</a:t>
            </a:r>
            <a:r>
              <a:rPr lang="en-US" sz="4000" dirty="0">
                <a:latin typeface="Menlo" panose="020B0609030804020204" pitchFamily="49" charset="0"/>
              </a:rPr>
              <a:t>=</a:t>
            </a:r>
            <a:r>
              <a:rPr lang="en-US" sz="4000" dirty="0">
                <a:solidFill>
                  <a:srgbClr val="A31515"/>
                </a:solidFill>
                <a:latin typeface="Menlo" panose="020B0609030804020204" pitchFamily="49" charset="0"/>
              </a:rPr>
              <a:t>"Reindeer"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>
                <a:solidFill>
                  <a:srgbClr val="AF00DB"/>
                </a:solidFill>
                <a:latin typeface="Menlo" panose="020B0609030804020204" pitchFamily="49" charset="0"/>
              </a:rPr>
              <a:t>fi</a:t>
            </a:r>
            <a:endParaRPr lang="en-US" sz="4000" dirty="0">
              <a:latin typeface="Menlo" panose="020B0609030804020204" pitchFamily="49" charset="0"/>
            </a:endParaRPr>
          </a:p>
          <a:p>
            <a:r>
              <a:rPr lang="en-US" sz="4000" dirty="0">
                <a:solidFill>
                  <a:srgbClr val="795E26"/>
                </a:solidFill>
                <a:latin typeface="Menlo" panose="020B0609030804020204" pitchFamily="49" charset="0"/>
              </a:rPr>
              <a:t>echo</a:t>
            </a:r>
            <a:r>
              <a:rPr lang="en-US" sz="4000" dirty="0">
                <a:latin typeface="Menlo" panose="020B0609030804020204" pitchFamily="49" charset="0"/>
              </a:rPr>
              <a:t> ================================</a:t>
            </a:r>
          </a:p>
          <a:p>
            <a:r>
              <a:rPr lang="en-US" sz="4000" dirty="0">
                <a:solidFill>
                  <a:srgbClr val="795E26"/>
                </a:solidFill>
                <a:latin typeface="Menlo" panose="020B0609030804020204" pitchFamily="49" charset="0"/>
              </a:rPr>
              <a:t>echo</a:t>
            </a:r>
            <a:r>
              <a:rPr lang="en-US" sz="4000" dirty="0">
                <a:latin typeface="Menlo" panose="020B0609030804020204" pitchFamily="49" charset="0"/>
              </a:rPr>
              <a:t> =</a:t>
            </a:r>
          </a:p>
          <a:p>
            <a:r>
              <a:rPr lang="en-US" sz="4000" dirty="0">
                <a:solidFill>
                  <a:srgbClr val="795E26"/>
                </a:solidFill>
                <a:latin typeface="Menlo" panose="020B0609030804020204" pitchFamily="49" charset="0"/>
              </a:rPr>
              <a:t>echo</a:t>
            </a:r>
            <a:r>
              <a:rPr lang="en-US" sz="4000" dirty="0">
                <a:latin typeface="Menlo" panose="020B0609030804020204" pitchFamily="49" charset="0"/>
              </a:rPr>
              <a:t> = 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${greeting}</a:t>
            </a:r>
            <a:r>
              <a:rPr lang="en-US" sz="4000" dirty="0">
                <a:latin typeface="Menlo" panose="020B0609030804020204" pitchFamily="49" charset="0"/>
              </a:rPr>
              <a:t> 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${</a:t>
            </a:r>
            <a:r>
              <a:rPr lang="en-US" sz="4000" dirty="0" err="1">
                <a:solidFill>
                  <a:srgbClr val="001080"/>
                </a:solidFill>
                <a:latin typeface="Menlo" panose="020B0609030804020204" pitchFamily="49" charset="0"/>
              </a:rPr>
              <a:t>reindeer_name</a:t>
            </a:r>
            <a:r>
              <a:rPr lang="en-US" sz="4000" dirty="0">
                <a:solidFill>
                  <a:srgbClr val="001080"/>
                </a:solidFill>
                <a:latin typeface="Menlo" panose="020B0609030804020204" pitchFamily="49" charset="0"/>
              </a:rPr>
              <a:t>}</a:t>
            </a:r>
            <a:r>
              <a:rPr lang="en-US" sz="4000" dirty="0">
                <a:latin typeface="Menlo" panose="020B0609030804020204" pitchFamily="49" charset="0"/>
              </a:rPr>
              <a:t>! </a:t>
            </a:r>
          </a:p>
          <a:p>
            <a:r>
              <a:rPr lang="en-US" sz="4000" dirty="0">
                <a:solidFill>
                  <a:srgbClr val="795E26"/>
                </a:solidFill>
                <a:latin typeface="Menlo" panose="020B0609030804020204" pitchFamily="49" charset="0"/>
              </a:rPr>
              <a:t>echo</a:t>
            </a:r>
            <a:r>
              <a:rPr lang="en-US" sz="4000" dirty="0">
                <a:latin typeface="Menlo" panose="020B0609030804020204" pitchFamily="49" charset="0"/>
              </a:rPr>
              <a:t> =</a:t>
            </a:r>
          </a:p>
          <a:p>
            <a:r>
              <a:rPr lang="en-US" sz="4000" dirty="0">
                <a:solidFill>
                  <a:srgbClr val="795E26"/>
                </a:solidFill>
                <a:latin typeface="Menlo" panose="020B0609030804020204" pitchFamily="49" charset="0"/>
              </a:rPr>
              <a:t>echo</a:t>
            </a:r>
            <a:r>
              <a:rPr lang="en-US" sz="4000" dirty="0">
                <a:latin typeface="Menlo" panose="020B0609030804020204" pitchFamily="49" charset="0"/>
              </a:rPr>
              <a:t> 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32538509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B4E1A6-449A-9B4E-A376-91575E9BA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530603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A85B1-255A-3046-9C74-E69DFE8CC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8452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729DE2-2052-524B-9D65-7A172227A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323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1FDBD9C-3616-9D47-9185-3BC53913E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22711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EB71C6-DEAF-7040-9D78-DA96E7F8A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8431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20716-9361-974F-BE12-A3D7F4050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43720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0D5DF7-7BCD-4B4B-B4E0-E49AC9ACB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28179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C81A7E-039C-D143-AAAF-B0C7BE9F0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7926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F87D4-483F-B145-BB4E-1B9F505C9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9898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A990A1-2A75-DF44-AE67-299F962001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371600"/>
            <a:ext cx="19507200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5448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20D2F7-917C-A64E-B319-56F212A72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91351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64F2D-4550-5441-B12C-E6638456AC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48296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02E2B1-156C-C34E-86F9-49A22476E5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09911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0E678C-DAFB-064C-9811-ECBBA651F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333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2BA152-2C2A-2742-94CE-EBCAA8A145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384632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A8B3B-AFEA-6D4F-82BD-1E6A60CD6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8070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4E54F5-F168-D045-BD33-1337E4F47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9198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B9847-DCDD-704C-A88C-B3BB17676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99372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3B4797-DCE1-3246-B241-ACA53EA13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18870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0642AB-20BA-BD40-834A-047CD3BCA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1246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D37CAA-5FD1-F74C-AAC8-FF2F9E2CA9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6" r="13514"/>
          <a:stretch/>
        </p:blipFill>
        <p:spPr>
          <a:xfrm>
            <a:off x="2523067" y="1371600"/>
            <a:ext cx="19337867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0646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B5BBEB5-433F-1C45-AC7E-3079907C4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16680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E0655D-FF88-E844-AA27-E893320CA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0117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188EC7-AEDE-0A4A-9F94-1CEAB345B5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3104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FF6EBA-9F36-3741-A78C-14976575E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110395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E30E58-AFF2-274E-8E4C-40AB765C97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53626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A93BD-8BE3-1643-A6E9-62AB4FED6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18927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14E93-60A8-9440-B0F9-037961F121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9058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4FA08-C1F4-1B48-9E7E-BF35C0DFB4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298109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B676D-B395-464C-9CD0-DBFE46F311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2778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FBF7E8-E98B-534E-B8E6-25CD12DFD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3344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478886-5952-1A47-BE7A-9C5C689C5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071" y="1371600"/>
            <a:ext cx="9391859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580665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DE85F8-81AC-A949-9A1E-407D10B2C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99151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76CB34-0274-0647-8E71-7067F7130E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697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9B7665-59AD-A44F-8D21-EB51EE685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879847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A7CD0-61BA-ED4C-800F-F1F78F4DC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176429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0371E7-BFCA-FD47-BF1A-127B8CC25D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3135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C897AC-A3CA-7041-84CC-B6D034488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619740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193BB1-3682-5741-9AE0-86F568688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34846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1669AD-9CA4-7448-B251-3E800AA5E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75210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2BA70FE-2BC6-8A42-B15E-640DC83B2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09561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1151466" y="4716699"/>
            <a:ext cx="23232533" cy="6560901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164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13000" dirty="0"/>
              <a:t>…</a:t>
            </a:r>
            <a:r>
              <a:rPr lang="en-US" sz="13000" dirty="0">
                <a:solidFill>
                  <a:srgbClr val="FFC000"/>
                </a:solidFill>
              </a:rPr>
              <a:t>cannot override all settings</a:t>
            </a:r>
          </a:p>
          <a:p>
            <a:pPr>
              <a:lnSpc>
                <a:spcPct val="100000"/>
              </a:lnSpc>
            </a:pPr>
            <a:r>
              <a:rPr lang="en-US" sz="13000" dirty="0"/>
              <a:t>…</a:t>
            </a:r>
            <a:r>
              <a:rPr lang="en-US" sz="13000" dirty="0">
                <a:solidFill>
                  <a:schemeClr val="bg1"/>
                </a:solidFill>
              </a:rPr>
              <a:t>cannot be fully nested</a:t>
            </a:r>
          </a:p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…does not support pipeline jobs</a:t>
            </a:r>
          </a:p>
        </p:txBody>
      </p:sp>
      <p:sp>
        <p:nvSpPr>
          <p:cNvPr id="4" name="Shape 1030">
            <a:extLst>
              <a:ext uri="{FF2B5EF4-FFF2-40B4-BE49-F238E27FC236}">
                <a16:creationId xmlns:a16="http://schemas.microsoft.com/office/drawing/2014/main" id="{78927844-5127-4DD8-A342-C1D6988141B3}"/>
              </a:ext>
            </a:extLst>
          </p:cNvPr>
          <p:cNvSpPr txBox="1">
            <a:spLocks/>
          </p:cNvSpPr>
          <p:nvPr/>
        </p:nvSpPr>
        <p:spPr>
          <a:xfrm>
            <a:off x="1151467" y="1896543"/>
            <a:ext cx="20489330" cy="1933479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368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6000" dirty="0"/>
              <a:t>EZ Template Limitations</a:t>
            </a:r>
          </a:p>
        </p:txBody>
      </p:sp>
    </p:spTree>
    <p:extLst>
      <p:ext uri="{BB962C8B-B14F-4D97-AF65-F5344CB8AC3E}">
        <p14:creationId xmlns:p14="http://schemas.microsoft.com/office/powerpoint/2010/main" val="376477890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4A767B-9CC6-7C4F-BAAB-9690FCD84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3894" y="1371600"/>
            <a:ext cx="7976212" cy="1097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50167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1151466" y="4716699"/>
            <a:ext cx="23232533" cy="6560901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164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…cannot override all settings</a:t>
            </a:r>
          </a:p>
          <a:p>
            <a:pPr>
              <a:lnSpc>
                <a:spcPct val="100000"/>
              </a:lnSpc>
            </a:pPr>
            <a:r>
              <a:rPr lang="en-US" sz="13000" dirty="0"/>
              <a:t>…</a:t>
            </a:r>
            <a:r>
              <a:rPr lang="en-US" sz="13000" dirty="0">
                <a:solidFill>
                  <a:srgbClr val="FFC000"/>
                </a:solidFill>
              </a:rPr>
              <a:t>cannot be fully nested</a:t>
            </a:r>
          </a:p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…does not support pipeline jobs</a:t>
            </a:r>
          </a:p>
        </p:txBody>
      </p:sp>
      <p:sp>
        <p:nvSpPr>
          <p:cNvPr id="4" name="Shape 1030">
            <a:extLst>
              <a:ext uri="{FF2B5EF4-FFF2-40B4-BE49-F238E27FC236}">
                <a16:creationId xmlns:a16="http://schemas.microsoft.com/office/drawing/2014/main" id="{78927844-5127-4DD8-A342-C1D6988141B3}"/>
              </a:ext>
            </a:extLst>
          </p:cNvPr>
          <p:cNvSpPr txBox="1">
            <a:spLocks/>
          </p:cNvSpPr>
          <p:nvPr/>
        </p:nvSpPr>
        <p:spPr>
          <a:xfrm>
            <a:off x="1151467" y="1896543"/>
            <a:ext cx="20489330" cy="1933479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368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6000" dirty="0"/>
              <a:t>EZ Template Limitations</a:t>
            </a:r>
          </a:p>
        </p:txBody>
      </p:sp>
    </p:spTree>
    <p:extLst>
      <p:ext uri="{BB962C8B-B14F-4D97-AF65-F5344CB8AC3E}">
        <p14:creationId xmlns:p14="http://schemas.microsoft.com/office/powerpoint/2010/main" val="3982806455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030">
            <a:extLst>
              <a:ext uri="{FF2B5EF4-FFF2-40B4-BE49-F238E27FC236}">
                <a16:creationId xmlns:a16="http://schemas.microsoft.com/office/drawing/2014/main" id="{5BA244C0-D8EE-494E-8429-7121843C8161}"/>
              </a:ext>
            </a:extLst>
          </p:cNvPr>
          <p:cNvSpPr txBox="1">
            <a:spLocks/>
          </p:cNvSpPr>
          <p:nvPr/>
        </p:nvSpPr>
        <p:spPr>
          <a:xfrm>
            <a:off x="1151466" y="4716699"/>
            <a:ext cx="23232533" cy="6560901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t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164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…cannot override all settings</a:t>
            </a:r>
          </a:p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…cannot be fully nested</a:t>
            </a:r>
          </a:p>
          <a:p>
            <a:pPr>
              <a:lnSpc>
                <a:spcPct val="100000"/>
              </a:lnSpc>
            </a:pPr>
            <a:r>
              <a:rPr lang="en-US" sz="13000" dirty="0">
                <a:solidFill>
                  <a:schemeClr val="bg1"/>
                </a:solidFill>
              </a:rPr>
              <a:t>…</a:t>
            </a:r>
            <a:r>
              <a:rPr lang="en-US" sz="13000" dirty="0">
                <a:solidFill>
                  <a:srgbClr val="FFC000"/>
                </a:solidFill>
              </a:rPr>
              <a:t>does not support pipeline jobs</a:t>
            </a:r>
          </a:p>
        </p:txBody>
      </p:sp>
      <p:sp>
        <p:nvSpPr>
          <p:cNvPr id="4" name="Shape 1030">
            <a:extLst>
              <a:ext uri="{FF2B5EF4-FFF2-40B4-BE49-F238E27FC236}">
                <a16:creationId xmlns:a16="http://schemas.microsoft.com/office/drawing/2014/main" id="{78927844-5127-4DD8-A342-C1D6988141B3}"/>
              </a:ext>
            </a:extLst>
          </p:cNvPr>
          <p:cNvSpPr txBox="1">
            <a:spLocks/>
          </p:cNvSpPr>
          <p:nvPr/>
        </p:nvSpPr>
        <p:spPr>
          <a:xfrm>
            <a:off x="1151467" y="1896543"/>
            <a:ext cx="20489330" cy="1933479"/>
          </a:xfrm>
          <a:prstGeom prst="rect">
            <a:avLst/>
          </a:prstGeom>
          <a:ln w="12700">
            <a:miter lim="400000"/>
          </a:ln>
        </p:spPr>
        <p:txBody>
          <a:bodyPr lIns="38100" tIns="38100" rIns="38100" bIns="38100" anchor="b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>
              <a:lnSpc>
                <a:spcPct val="80000"/>
              </a:lnSpc>
              <a:defRPr sz="36800" b="1">
                <a:solidFill>
                  <a:srgbClr val="F0F0F0"/>
                </a:solidFill>
                <a:effectLst>
                  <a:outerShdw blurRad="63500" dist="63500" algn="ctr" rotWithShape="0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1025769" indent="-390769">
              <a:spcBef>
                <a:spcPts val="5200"/>
              </a:spcBef>
              <a:buSzPct val="75000"/>
              <a:buChar char="•"/>
            </a:lvl2pPr>
            <a:lvl3pPr marL="1660769" indent="-390769">
              <a:spcBef>
                <a:spcPts val="5200"/>
              </a:spcBef>
              <a:buSzPct val="75000"/>
              <a:buChar char="•"/>
            </a:lvl3pPr>
            <a:lvl4pPr marL="2295769" indent="-390769">
              <a:spcBef>
                <a:spcPts val="5200"/>
              </a:spcBef>
              <a:buSzPct val="75000"/>
              <a:buChar char="•"/>
            </a:lvl4pPr>
            <a:lvl5pPr marL="2930769" indent="-390769">
              <a:spcBef>
                <a:spcPts val="5200"/>
              </a:spcBef>
              <a:buSzPct val="75000"/>
              <a:buChar char="•"/>
            </a:lvl5pPr>
            <a:lvl6pPr marL="3565769" indent="-390769">
              <a:spcBef>
                <a:spcPts val="5200"/>
              </a:spcBef>
              <a:buSzPct val="75000"/>
              <a:buChar char="•"/>
            </a:lvl6pPr>
            <a:lvl7pPr marL="4200769" indent="-390769">
              <a:spcBef>
                <a:spcPts val="5200"/>
              </a:spcBef>
              <a:buSzPct val="75000"/>
              <a:buChar char="•"/>
            </a:lvl7pPr>
            <a:lvl8pPr marL="4835769" indent="-390769">
              <a:spcBef>
                <a:spcPts val="5200"/>
              </a:spcBef>
              <a:buSzPct val="75000"/>
              <a:buChar char="•"/>
            </a:lvl8pPr>
            <a:lvl9pPr marL="5470769" indent="-390769">
              <a:spcBef>
                <a:spcPts val="5200"/>
              </a:spcBef>
              <a:buSzPct val="75000"/>
              <a:buChar char="•"/>
            </a:lvl9pPr>
          </a:lstStyle>
          <a:p>
            <a:r>
              <a:rPr lang="en-US" sz="16000" dirty="0"/>
              <a:t>EZ Template Limitations</a:t>
            </a:r>
          </a:p>
        </p:txBody>
      </p:sp>
    </p:spTree>
    <p:extLst>
      <p:ext uri="{BB962C8B-B14F-4D97-AF65-F5344CB8AC3E}">
        <p14:creationId xmlns:p14="http://schemas.microsoft.com/office/powerpoint/2010/main" val="1377346098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69D0B-11E0-C241-ABA6-D9A98A642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993212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6079D-8186-B449-9E4E-5786C70B6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37229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31C9B4-E2EF-9F49-AB08-426F7C72D2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639817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5F500F-7F47-AB40-AF96-6EF086792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67503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F4443-2C99-BF48-876D-C893BA2E0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350" y="133350"/>
            <a:ext cx="18529300" cy="134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61682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6096000" y="578752"/>
            <a:ext cx="12192000" cy="1262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pipeline {</a:t>
            </a:r>
          </a:p>
          <a:p>
            <a:r>
              <a:rPr lang="en-US" sz="2000" dirty="0"/>
              <a:t>    agent any</a:t>
            </a:r>
          </a:p>
          <a:p>
            <a:r>
              <a:rPr lang="en-US" sz="2000" dirty="0"/>
              <a:t>    options {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buildDiscarder</a:t>
            </a:r>
            <a:r>
              <a:rPr lang="en-US" sz="2000" dirty="0"/>
              <a:t>(</a:t>
            </a:r>
            <a:r>
              <a:rPr lang="en-US" sz="2000" dirty="0" err="1"/>
              <a:t>logRotator</a:t>
            </a:r>
            <a:r>
              <a:rPr lang="en-US" sz="2000" dirty="0"/>
              <a:t>(numToKeepStr:'3'))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parameters {</a:t>
            </a:r>
          </a:p>
          <a:p>
            <a:r>
              <a:rPr lang="en-US" sz="2000" dirty="0"/>
              <a:t>        string(</a:t>
            </a:r>
          </a:p>
          <a:p>
            <a:r>
              <a:rPr lang="en-US" sz="2000" dirty="0"/>
              <a:t>            name: 'GREETING',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defaultValue</a:t>
            </a:r>
            <a:r>
              <a:rPr lang="en-US" sz="2000" dirty="0"/>
              <a:t>: 'Hello',</a:t>
            </a:r>
          </a:p>
          <a:p>
            <a:r>
              <a:rPr lang="en-US" sz="2000" dirty="0"/>
              <a:t>            description: 'The way to say hello.'</a:t>
            </a:r>
          </a:p>
          <a:p>
            <a:r>
              <a:rPr lang="en-US" sz="2000" dirty="0"/>
              <a:t>        )</a:t>
            </a:r>
          </a:p>
          <a:p>
            <a:r>
              <a:rPr lang="en-US" sz="2000" dirty="0"/>
              <a:t>        string(</a:t>
            </a:r>
          </a:p>
          <a:p>
            <a:r>
              <a:rPr lang="en-US" sz="2000" dirty="0"/>
              <a:t>            name: 'REINDEER',</a:t>
            </a:r>
          </a:p>
          <a:p>
            <a:r>
              <a:rPr lang="en-US" sz="2000" dirty="0"/>
              <a:t>            </a:t>
            </a:r>
            <a:r>
              <a:rPr lang="en-US" sz="2000" dirty="0" err="1"/>
              <a:t>defaultValue</a:t>
            </a:r>
            <a:r>
              <a:rPr lang="en-US" sz="2000" dirty="0"/>
              <a:t>: 'Rudolph',</a:t>
            </a:r>
          </a:p>
          <a:p>
            <a:r>
              <a:rPr lang="en-US" sz="2000" dirty="0"/>
              <a:t>            description: 'The reindeer to say hello to.'</a:t>
            </a:r>
          </a:p>
          <a:p>
            <a:r>
              <a:rPr lang="en-US" sz="2000" dirty="0"/>
              <a:t>        )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    stages {</a:t>
            </a:r>
          </a:p>
          <a:p>
            <a:r>
              <a:rPr lang="en-US" sz="2000" dirty="0"/>
              <a:t>        stage('Say Hi to Rudolph') {</a:t>
            </a:r>
          </a:p>
          <a:p>
            <a:r>
              <a:rPr lang="en-US" sz="2000" dirty="0"/>
              <a:t>            steps {</a:t>
            </a:r>
          </a:p>
          <a:p>
            <a:r>
              <a:rPr lang="en-US" sz="2000" dirty="0"/>
              <a:t>                checkout </a:t>
            </a:r>
            <a:r>
              <a:rPr lang="en-US" sz="2000" dirty="0" err="1"/>
              <a:t>scm</a:t>
            </a:r>
            <a:r>
              <a:rPr lang="en-US" sz="2000" dirty="0"/>
              <a:t>: [</a:t>
            </a:r>
          </a:p>
          <a:p>
            <a:r>
              <a:rPr lang="en-US" sz="2000" dirty="0"/>
              <a:t>                    $class: '</a:t>
            </a:r>
            <a:r>
              <a:rPr lang="en-US" sz="2000" dirty="0" err="1"/>
              <a:t>GitSCM</a:t>
            </a:r>
            <a:r>
              <a:rPr lang="en-US" sz="2000" dirty="0"/>
              <a:t>’,</a:t>
            </a:r>
          </a:p>
          <a:p>
            <a:r>
              <a:rPr lang="en-US" sz="2000" dirty="0"/>
              <a:t>                    branches: [</a:t>
            </a:r>
          </a:p>
          <a:p>
            <a:r>
              <a:rPr lang="en-US" sz="2000" dirty="0"/>
              <a:t>                        [name: '*/master']</a:t>
            </a:r>
          </a:p>
          <a:p>
            <a:r>
              <a:rPr lang="en-US" sz="2000" dirty="0"/>
              <a:t>                    ],</a:t>
            </a:r>
          </a:p>
          <a:p>
            <a:r>
              <a:rPr lang="en-US" sz="2000" dirty="0"/>
              <a:t>                    </a:t>
            </a:r>
            <a:r>
              <a:rPr lang="en-US" sz="2000" dirty="0" err="1"/>
              <a:t>userRemoteConfigs</a:t>
            </a:r>
            <a:r>
              <a:rPr lang="en-US" sz="2000" dirty="0"/>
              <a:t>: [</a:t>
            </a:r>
          </a:p>
          <a:p>
            <a:r>
              <a:rPr lang="en-US" sz="2000" dirty="0"/>
              <a:t>                        [</a:t>
            </a:r>
            <a:r>
              <a:rPr lang="en-US" sz="2000" dirty="0" err="1"/>
              <a:t>url</a:t>
            </a:r>
            <a:r>
              <a:rPr lang="en-US" sz="2000" dirty="0"/>
              <a:t>: 'file:///Users/</a:t>
            </a:r>
            <a:r>
              <a:rPr lang="en-US" sz="2000" dirty="0" err="1"/>
              <a:t>jmckenzie</a:t>
            </a:r>
            <a:r>
              <a:rPr lang="en-US" sz="2000" dirty="0"/>
              <a:t>/projects/</a:t>
            </a:r>
            <a:r>
              <a:rPr lang="en-US" sz="2000" dirty="0" err="1"/>
              <a:t>santa</a:t>
            </a:r>
            <a:r>
              <a:rPr lang="en-US" sz="2000" dirty="0"/>
              <a:t>']</a:t>
            </a:r>
          </a:p>
          <a:p>
            <a:r>
              <a:rPr lang="en-US" sz="2000" dirty="0"/>
              <a:t>                    ]</a:t>
            </a:r>
          </a:p>
          <a:p>
            <a:r>
              <a:rPr lang="en-US" sz="2000" dirty="0"/>
              <a:t>                ]</a:t>
            </a:r>
          </a:p>
          <a:p>
            <a:r>
              <a:rPr lang="en-US" sz="2000" dirty="0"/>
              <a:t>                </a:t>
            </a:r>
            <a:r>
              <a:rPr lang="en-US" sz="2000" dirty="0" err="1"/>
              <a:t>sh</a:t>
            </a:r>
            <a:r>
              <a:rPr lang="en-US" sz="2000" dirty="0"/>
              <a:t> '</a:t>
            </a:r>
            <a:r>
              <a:rPr lang="en-US" sz="2000" dirty="0" err="1"/>
              <a:t>sh</a:t>
            </a:r>
            <a:r>
              <a:rPr lang="en-US" sz="2000" dirty="0"/>
              <a:t> </a:t>
            </a:r>
            <a:r>
              <a:rPr lang="en-US" sz="2000" dirty="0" err="1"/>
              <a:t>reindeer.sh</a:t>
            </a:r>
            <a:r>
              <a:rPr lang="en-US" sz="2000" dirty="0"/>
              <a:t> "${GREETING}" "${REINDEER}"'</a:t>
            </a:r>
          </a:p>
          <a:p>
            <a:r>
              <a:rPr lang="en-US" sz="2000" dirty="0"/>
              <a:t>            }</a:t>
            </a:r>
          </a:p>
          <a:p>
            <a:r>
              <a:rPr lang="en-US" sz="2000" dirty="0"/>
              <a:t>        }</a:t>
            </a:r>
          </a:p>
          <a:p>
            <a:r>
              <a:rPr lang="en-US" sz="2000" dirty="0"/>
              <a:t>    }</a:t>
            </a:r>
          </a:p>
          <a:p>
            <a:r>
              <a:rPr 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05539052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6009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agent any</a:t>
            </a:r>
          </a:p>
          <a:p>
            <a:r>
              <a:rPr lang="en-US" sz="5400" dirty="0"/>
              <a:t>    options {</a:t>
            </a:r>
          </a:p>
          <a:p>
            <a:r>
              <a:rPr lang="en-US" sz="5400" dirty="0"/>
              <a:t>        </a:t>
            </a:r>
            <a:r>
              <a:rPr lang="en-US" sz="5400" dirty="0" err="1"/>
              <a:t>buildDiscarder</a:t>
            </a:r>
            <a:r>
              <a:rPr lang="en-US" sz="5400" dirty="0"/>
              <a:t>(</a:t>
            </a:r>
            <a:r>
              <a:rPr lang="en-US" sz="5400" dirty="0" err="1"/>
              <a:t>logRotator</a:t>
            </a:r>
            <a:r>
              <a:rPr lang="en-US" sz="5400" dirty="0"/>
              <a:t>(numToKeepStr:'3'))</a:t>
            </a:r>
          </a:p>
          <a:p>
            <a:r>
              <a:rPr lang="en-US" sz="5400" dirty="0"/>
              <a:t>    } 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7410510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35DAF32-1F5C-EC4C-A781-4777548BB53F}"/>
              </a:ext>
            </a:extLst>
          </p:cNvPr>
          <p:cNvSpPr/>
          <p:nvPr/>
        </p:nvSpPr>
        <p:spPr>
          <a:xfrm>
            <a:off x="3962400" y="457200"/>
            <a:ext cx="16459200" cy="128016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>
            <a:outerShdw blurRad="50800" dist="50800" dir="5400000" algn="ctr" rotWithShape="0">
              <a:schemeClr val="bg1"/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9E63C-43EB-A948-9B04-5F57BDDED3CD}"/>
              </a:ext>
            </a:extLst>
          </p:cNvPr>
          <p:cNvSpPr/>
          <p:nvPr/>
        </p:nvSpPr>
        <p:spPr>
          <a:xfrm>
            <a:off x="4436534" y="917422"/>
            <a:ext cx="15544800" cy="10994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/>
              <a:t>pipeline {</a:t>
            </a:r>
          </a:p>
          <a:p>
            <a:r>
              <a:rPr lang="en-US" sz="5400" dirty="0"/>
              <a:t>    agent any</a:t>
            </a:r>
          </a:p>
          <a:p>
            <a:r>
              <a:rPr lang="en-US" sz="5400" dirty="0"/>
              <a:t>    options {</a:t>
            </a:r>
          </a:p>
          <a:p>
            <a:r>
              <a:rPr lang="en-US" sz="5400" dirty="0"/>
              <a:t>        </a:t>
            </a:r>
            <a:r>
              <a:rPr lang="en-US" sz="5400" dirty="0" err="1"/>
              <a:t>buildDiscarder</a:t>
            </a:r>
            <a:r>
              <a:rPr lang="en-US" sz="5400" dirty="0"/>
              <a:t>(</a:t>
            </a:r>
            <a:r>
              <a:rPr lang="en-US" sz="5400" dirty="0" err="1"/>
              <a:t>logRotator</a:t>
            </a:r>
            <a:r>
              <a:rPr lang="en-US" sz="5400" dirty="0"/>
              <a:t>(numToKeepStr:'3'))</a:t>
            </a:r>
          </a:p>
          <a:p>
            <a:r>
              <a:rPr lang="en-US" sz="5400" dirty="0"/>
              <a:t>    } </a:t>
            </a:r>
          </a:p>
          <a:p>
            <a:r>
              <a:rPr lang="en-US" sz="5400" dirty="0"/>
              <a:t>    parameters {</a:t>
            </a:r>
          </a:p>
          <a:p>
            <a:r>
              <a:rPr lang="en-US" sz="5400" dirty="0"/>
              <a:t>        string( name: 'GREETING',</a:t>
            </a:r>
          </a:p>
          <a:p>
            <a:r>
              <a:rPr lang="en-US" sz="5400" dirty="0"/>
              <a:t>                    </a:t>
            </a:r>
            <a:r>
              <a:rPr lang="en-US" sz="5400" dirty="0" err="1"/>
              <a:t>defaultValue</a:t>
            </a:r>
            <a:r>
              <a:rPr lang="en-US" sz="5400" dirty="0"/>
              <a:t>: 'Hello',</a:t>
            </a:r>
          </a:p>
          <a:p>
            <a:r>
              <a:rPr lang="en-US" sz="5400" dirty="0"/>
              <a:t>                    description: 'The way to say hello. ')</a:t>
            </a:r>
          </a:p>
          <a:p>
            <a:r>
              <a:rPr lang="en-US" sz="5400" dirty="0"/>
              <a:t>    }</a:t>
            </a:r>
          </a:p>
          <a:p>
            <a:r>
              <a:rPr lang="en-US" sz="5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85336827"/>
      </p:ext>
    </p:extLst>
  </p:cSld>
  <p:clrMapOvr>
    <a:masterClrMapping/>
  </p:clrMapOvr>
  <p:transition spd="med"/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Effra"/>
        <a:ea typeface="Effra"/>
        <a:cs typeface="Effra"/>
      </a:majorFont>
      <a:minorFont>
        <a:latin typeface="Effra"/>
        <a:ea typeface="Effra"/>
        <a:cs typeface="Effr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Open Sans"/>
            <a:ea typeface="Open Sans"/>
            <a:cs typeface="Open Sans"/>
            <a:sym typeface="Open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B614BE0DC43F84CA0EEBE5FE49BACD1" ma:contentTypeVersion="8" ma:contentTypeDescription="Create a new document." ma:contentTypeScope="" ma:versionID="1ac74c79b35675027a8304dc7caaefd4">
  <xsd:schema xmlns:xsd="http://www.w3.org/2001/XMLSchema" xmlns:xs="http://www.w3.org/2001/XMLSchema" xmlns:p="http://schemas.microsoft.com/office/2006/metadata/properties" xmlns:ns1="http://schemas.microsoft.com/sharepoint/v3" xmlns:ns2="88946599-bc0f-4150-8270-da0c9d128246" xmlns:ns3="b075556d-9716-4e54-8f03-a973f6e5bbc2" xmlns:ns4="60335ded-896a-4219-9b89-1a3810d31a44" targetNamespace="http://schemas.microsoft.com/office/2006/metadata/properties" ma:root="true" ma:fieldsID="68792c03030e21a89324f13ab6667ed2" ns1:_="" ns2:_="" ns3:_="" ns4:_="">
    <xsd:import namespace="http://schemas.microsoft.com/sharepoint/v3"/>
    <xsd:import namespace="88946599-bc0f-4150-8270-da0c9d128246"/>
    <xsd:import namespace="b075556d-9716-4e54-8f03-a973f6e5bbc2"/>
    <xsd:import namespace="60335ded-896a-4219-9b89-1a3810d31a4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_dlc_DocId" minOccurs="0"/>
                <xsd:element ref="ns2:_dlc_DocIdUrl" minOccurs="0"/>
                <xsd:element ref="ns2:_dlc_DocIdPersistId" minOccurs="0"/>
                <xsd:element ref="ns3:SharedWithUsers" minOccurs="0"/>
                <xsd:element ref="ns2:SharingHintHash" minOccurs="0"/>
                <xsd:element ref="ns2:SharedWithDetails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46599-bc0f-4150-8270-da0c9d128246" elementFormDefault="qualified">
    <xsd:import namespace="http://schemas.microsoft.com/office/2006/documentManagement/types"/>
    <xsd:import namespace="http://schemas.microsoft.com/office/infopath/2007/PartnerControls"/>
    <xsd:element name="_dlc_DocId" ma:index="10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1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2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SharingHintHash" ma:index="14" nillable="true" ma:displayName="Sharing Hint Hash" ma:internalName="SharingHintHash" ma:readOnly="true">
      <xsd:simpleType>
        <xsd:restriction base="dms:Text"/>
      </xsd:simple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75556d-9716-4e54-8f03-a973f6e5bbc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335ded-896a-4219-9b89-1a3810d31a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  <_dlc_DocId xmlns="88946599-bc0f-4150-8270-da0c9d128246">PORTAL-58-115</_dlc_DocId>
    <_dlc_DocIdUrl xmlns="88946599-bc0f-4150-8270-da0c9d128246">
      <Url>https://cardinalsolutions.sharepoint.com/uxdesign/_layouts/15/DocIdRedir.aspx?ID=PORTAL-58-115</Url>
      <Description>PORTAL-58-115</Description>
    </_dlc_DocIdUrl>
    <SharedWithUsers xmlns="b075556d-9716-4e54-8f03-a973f6e5bbc2">
      <UserInfo>
        <DisplayName>Stryker, Ryan</DisplayName>
        <AccountId>286</AccountId>
        <AccountType/>
      </UserInfo>
    </SharedWithUsers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A3AB85-78E6-4CC2-AE5D-35DCD9E7181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8946599-bc0f-4150-8270-da0c9d128246"/>
    <ds:schemaRef ds:uri="b075556d-9716-4e54-8f03-a973f6e5bbc2"/>
    <ds:schemaRef ds:uri="60335ded-896a-4219-9b89-1a3810d31a4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390347-BFC8-4146-A9AC-805A9B3B091E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9D031E69-B059-4FD2-9B23-B51090A43B3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schemas.microsoft.com/office/2006/documentManagement/types"/>
    <ds:schemaRef ds:uri="60335ded-896a-4219-9b89-1a3810d31a44"/>
    <ds:schemaRef ds:uri="b075556d-9716-4e54-8f03-a973f6e5bbc2"/>
    <ds:schemaRef ds:uri="http://purl.org/dc/dcmitype/"/>
    <ds:schemaRef ds:uri="http://purl.org/dc/elements/1.1/"/>
    <ds:schemaRef ds:uri="88946599-bc0f-4150-8270-da0c9d128246"/>
    <ds:schemaRef ds:uri="http://www.w3.org/XML/1998/namespa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A17A94DB-ED69-4616-8F46-18E91CAF36F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23367</TotalTime>
  <Words>6287</Words>
  <Application>Microsoft Macintosh PowerPoint</Application>
  <PresentationFormat>Custom</PresentationFormat>
  <Paragraphs>1100</Paragraphs>
  <Slides>170</Slides>
  <Notes>170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170</vt:i4>
      </vt:variant>
    </vt:vector>
  </HeadingPairs>
  <TitlesOfParts>
    <vt:vector size="178" baseType="lpstr">
      <vt:lpstr>Arial</vt:lpstr>
      <vt:lpstr>Calibri</vt:lpstr>
      <vt:lpstr>Helvetica Light</vt:lpstr>
      <vt:lpstr>Helvetica Neue</vt:lpstr>
      <vt:lpstr>Menlo</vt:lpstr>
      <vt:lpstr>Open Sans</vt:lpstr>
      <vt:lpstr>Verdana</vt:lpstr>
      <vt:lpstr>1_Office Theme</vt:lpstr>
      <vt:lpstr>Automating Your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Automating Your Automation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McKenzie, Jeff</dc:creator>
  <cp:lastModifiedBy>McKenzie, Jeff</cp:lastModifiedBy>
  <cp:revision>511</cp:revision>
  <dcterms:modified xsi:type="dcterms:W3CDTF">2019-02-24T19:59:09Z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0x0101002B614BE0DC43F84CA0EEBE5FE49BACD1</vt:lpwstr>
  </property>
  <property fmtid="{D5CDD505-2E9C-101B-9397-08002B2CF9AE}" pid="3" name="_dlc_DocIdItemGuid">
    <vt:lpwstr>0010bc7c-daa0-4cf8-88d9-475afe0a0d52</vt:lpwstr>
  </property>
</Properties>
</file>